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5"/>
  </p:notesMasterIdLst>
  <p:sldIdLst>
    <p:sldId id="268" r:id="rId2"/>
    <p:sldId id="266" r:id="rId3"/>
    <p:sldId id="283" r:id="rId4"/>
    <p:sldId id="285" r:id="rId5"/>
    <p:sldId id="286" r:id="rId6"/>
    <p:sldId id="287" r:id="rId7"/>
    <p:sldId id="281" r:id="rId8"/>
    <p:sldId id="284" r:id="rId9"/>
    <p:sldId id="290" r:id="rId10"/>
    <p:sldId id="288" r:id="rId11"/>
    <p:sldId id="282" r:id="rId12"/>
    <p:sldId id="293" r:id="rId13"/>
    <p:sldId id="289" r:id="rId14"/>
    <p:sldId id="291" r:id="rId15"/>
    <p:sldId id="292" r:id="rId16"/>
    <p:sldId id="297" r:id="rId17"/>
    <p:sldId id="294" r:id="rId18"/>
    <p:sldId id="295" r:id="rId19"/>
    <p:sldId id="296" r:id="rId20"/>
    <p:sldId id="298" r:id="rId21"/>
    <p:sldId id="299" r:id="rId22"/>
    <p:sldId id="279" r:id="rId23"/>
    <p:sldId id="280" r:id="rId24"/>
  </p:sldIdLst>
  <p:sldSz cx="9144000" cy="5143500" type="screen16x9"/>
  <p:notesSz cx="6858000" cy="9144000"/>
  <p:defaultTextStyle>
    <a:defPPr>
      <a:defRPr lang="nl-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FF"/>
    <a:srgbClr val="000000"/>
    <a:srgbClr val="EE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84" autoAdjust="0"/>
    <p:restoredTop sz="96433" autoAdjust="0"/>
  </p:normalViewPr>
  <p:slideViewPr>
    <p:cSldViewPr snapToGrid="0" showGuides="1">
      <p:cViewPr>
        <p:scale>
          <a:sx n="125" d="100"/>
          <a:sy n="125" d="100"/>
        </p:scale>
        <p:origin x="2766" y="1590"/>
      </p:cViewPr>
      <p:guideLst/>
    </p:cSldViewPr>
  </p:slideViewPr>
  <p:outlineViewPr>
    <p:cViewPr>
      <p:scale>
        <a:sx n="33" d="100"/>
        <a:sy n="33" d="100"/>
      </p:scale>
      <p:origin x="0" y="-3978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25DE2-B715-4EA4-8CF0-DA425EA806A7}" type="datetimeFigureOut">
              <a:rPr lang="en-GB" smtClean="0"/>
              <a:t>13/12/2020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99BBE-B871-48D7-983C-C0B1D7156D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71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6919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6936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/>
              <a:t>1. Mandibular CT Dataset, https://figshare.com/articles/Mandibular_CT_Dataset_Collection/6167726/5</a:t>
            </a:r>
          </a:p>
          <a:p>
            <a:r>
              <a:rPr lang="en-US" sz="900" dirty="0"/>
              <a:t>2. LDCT Dataset, https://wiki.cancerimagingarchive.net/pages/viewpage.action?pageId=52758026</a:t>
            </a:r>
            <a:endParaRPr lang="en-GB" sz="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668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3105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1470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top"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lack75"/>
          <p:cNvSpPr/>
          <p:nvPr userDrawn="1"/>
        </p:nvSpPr>
        <p:spPr>
          <a:xfrm>
            <a:off x="0" y="75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756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Example of a title at the top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1548000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SUBTITLE OR DATE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00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Name, Function</a:t>
            </a:r>
          </a:p>
        </p:txBody>
      </p:sp>
      <p:sp>
        <p:nvSpPr>
          <p:cNvPr id="8" name="Tekstvak 7"/>
          <p:cNvSpPr txBox="1"/>
          <p:nvPr userDrawn="1"/>
        </p:nvSpPr>
        <p:spPr>
          <a:xfrm>
            <a:off x="-1811243" y="610998"/>
            <a:ext cx="1729409" cy="1631216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baseline="0" dirty="0">
                <a:solidFill>
                  <a:schemeClr val="tx1"/>
                </a:solidFill>
              </a:rPr>
              <a:t>Add a background image by </a:t>
            </a:r>
          </a:p>
          <a:p>
            <a:endParaRPr lang="en-US" sz="1000" baseline="0" dirty="0">
              <a:solidFill>
                <a:schemeClr val="tx1"/>
              </a:solidFill>
            </a:endParaRPr>
          </a:p>
          <a:p>
            <a:pPr marL="85725" lvl="0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Right-click -&gt; ‘Format background...',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Choose ‘Fill by image’ or ‘</a:t>
            </a:r>
            <a:r>
              <a:rPr lang="en-US" sz="1000" baseline="0" dirty="0" err="1">
                <a:solidFill>
                  <a:schemeClr val="tx1"/>
                </a:solidFill>
              </a:rPr>
              <a:t>Bitmappattern</a:t>
            </a:r>
            <a:r>
              <a:rPr lang="en-US" sz="1000" baseline="0" dirty="0">
                <a:solidFill>
                  <a:schemeClr val="tx1"/>
                </a:solidFill>
              </a:rPr>
              <a:t>’,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Click the ‘File...’-button to browse for an image.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164422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image - 1/2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3518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20343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354513" cy="456723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-1818864" y="1307797"/>
            <a:ext cx="1769165" cy="3475658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1000" dirty="0"/>
              <a:t>Format the text by increasing or decreasing the list level.</a:t>
            </a:r>
          </a:p>
          <a:p>
            <a:endParaRPr lang="en-US" sz="1000" dirty="0"/>
          </a:p>
          <a:p>
            <a:r>
              <a:rPr lang="en-US" sz="1000" dirty="0"/>
              <a:t>Place the cursor in the text and use these </a:t>
            </a:r>
          </a:p>
          <a:p>
            <a:r>
              <a:rPr lang="en-US" sz="1000" dirty="0"/>
              <a:t>2 buttons (@ tab Start/Home - group </a:t>
            </a:r>
            <a:r>
              <a:rPr lang="en-US" sz="1000" dirty="0" err="1"/>
              <a:t>Alinea</a:t>
            </a:r>
            <a:r>
              <a:rPr lang="en-US" sz="1000" dirty="0"/>
              <a:t>/Paragraph)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/>
              <a:t>1 = </a:t>
            </a:r>
            <a:r>
              <a:rPr lang="en-US" sz="1800" dirty="0"/>
              <a:t>19.5pt</a:t>
            </a:r>
            <a:r>
              <a:rPr lang="en-US" sz="1800" baseline="0" dirty="0"/>
              <a:t> text</a:t>
            </a:r>
            <a:endParaRPr lang="en-US" sz="1800" dirty="0"/>
          </a:p>
          <a:p>
            <a:r>
              <a:rPr lang="en-US" sz="1000" dirty="0"/>
              <a:t>2 = </a:t>
            </a:r>
            <a:r>
              <a:rPr lang="en-US" sz="1650" dirty="0"/>
              <a:t>16.5pt</a:t>
            </a:r>
            <a:r>
              <a:rPr lang="en-US" sz="1650" baseline="0" dirty="0"/>
              <a:t> text</a:t>
            </a:r>
            <a:endParaRPr lang="en-US" sz="1650" dirty="0"/>
          </a:p>
          <a:p>
            <a:r>
              <a:rPr lang="en-US" sz="1000" dirty="0"/>
              <a:t>3 =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4 =     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5 =           </a:t>
            </a:r>
            <a:r>
              <a:rPr lang="en-US" sz="1650" dirty="0"/>
              <a:t>• text</a:t>
            </a:r>
            <a:endParaRPr lang="en-US" sz="1650" b="1" baseline="0" dirty="0"/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29620" y="2492375"/>
            <a:ext cx="128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7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image - 2/3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94405" y="586800"/>
            <a:ext cx="482092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491230" y="1295401"/>
            <a:ext cx="4824095" cy="29337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022600" cy="4567238"/>
          </a:xfrm>
        </p:spPr>
        <p:txBody>
          <a:bodyPr/>
          <a:lstStyle/>
          <a:p>
            <a:r>
              <a:rPr lang="en-GB" dirty="0"/>
              <a:t>Click to insert image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-1818864" y="1307797"/>
            <a:ext cx="1769165" cy="3475658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1000" dirty="0"/>
              <a:t>Format the text by increasing or decreasing the list level.</a:t>
            </a:r>
          </a:p>
          <a:p>
            <a:endParaRPr lang="en-US" sz="1000" dirty="0"/>
          </a:p>
          <a:p>
            <a:r>
              <a:rPr lang="en-US" sz="1000" dirty="0"/>
              <a:t>Place the cursor in the text and use these </a:t>
            </a:r>
          </a:p>
          <a:p>
            <a:r>
              <a:rPr lang="en-US" sz="1000" dirty="0"/>
              <a:t>2 buttons (@ tab Start/Home - group </a:t>
            </a:r>
            <a:r>
              <a:rPr lang="en-US" sz="1000" dirty="0" err="1"/>
              <a:t>Alinea</a:t>
            </a:r>
            <a:r>
              <a:rPr lang="en-US" sz="1000" dirty="0"/>
              <a:t>/Paragraph)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/>
              <a:t>1 = </a:t>
            </a:r>
            <a:r>
              <a:rPr lang="en-US" sz="1800" dirty="0"/>
              <a:t>19.5pt</a:t>
            </a:r>
            <a:r>
              <a:rPr lang="en-US" sz="1800" baseline="0" dirty="0"/>
              <a:t> text</a:t>
            </a:r>
            <a:endParaRPr lang="en-US" sz="1800" dirty="0"/>
          </a:p>
          <a:p>
            <a:r>
              <a:rPr lang="en-US" sz="1000" dirty="0"/>
              <a:t>2 = </a:t>
            </a:r>
            <a:r>
              <a:rPr lang="en-US" sz="1650" dirty="0"/>
              <a:t>16.5pt</a:t>
            </a:r>
            <a:r>
              <a:rPr lang="en-US" sz="1650" baseline="0" dirty="0"/>
              <a:t> text</a:t>
            </a:r>
            <a:endParaRPr lang="en-US" sz="1650" dirty="0"/>
          </a:p>
          <a:p>
            <a:r>
              <a:rPr lang="en-US" sz="1000" dirty="0"/>
              <a:t>3 =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4 =     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5 =           </a:t>
            </a:r>
            <a:r>
              <a:rPr lang="en-US" sz="1650" dirty="0"/>
              <a:t>• text</a:t>
            </a:r>
            <a:endParaRPr lang="en-US" sz="1650" b="1" baseline="0" dirty="0"/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29620" y="2492375"/>
            <a:ext cx="128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225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dark imag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This is an example of a white headline on a full screen, dark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ekstvak 7"/>
          <p:cNvSpPr txBox="1"/>
          <p:nvPr userDrawn="1"/>
        </p:nvSpPr>
        <p:spPr>
          <a:xfrm>
            <a:off x="-1811243" y="610998"/>
            <a:ext cx="1729409" cy="1631216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baseline="0" dirty="0">
                <a:solidFill>
                  <a:schemeClr val="tx1"/>
                </a:solidFill>
              </a:rPr>
              <a:t>Add a background image by </a:t>
            </a:r>
          </a:p>
          <a:p>
            <a:endParaRPr lang="en-US" sz="1000" baseline="0" dirty="0">
              <a:solidFill>
                <a:schemeClr val="tx1"/>
              </a:solidFill>
            </a:endParaRPr>
          </a:p>
          <a:p>
            <a:pPr marL="85725" lvl="0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Right-click -&gt; ‘Format background...',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Choose ‘Fill by image’ or ‘</a:t>
            </a:r>
            <a:r>
              <a:rPr lang="en-US" sz="1000" baseline="0" dirty="0" err="1">
                <a:solidFill>
                  <a:schemeClr val="tx1"/>
                </a:solidFill>
              </a:rPr>
              <a:t>Bitmappattern</a:t>
            </a:r>
            <a:r>
              <a:rPr lang="en-US" sz="1000" baseline="0" dirty="0">
                <a:solidFill>
                  <a:schemeClr val="tx1"/>
                </a:solidFill>
              </a:rPr>
              <a:t>’,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Click the ‘File...’-button to browse for an image.</a:t>
            </a:r>
          </a:p>
        </p:txBody>
      </p:sp>
    </p:spTree>
    <p:extLst>
      <p:ext uri="{BB962C8B-B14F-4D97-AF65-F5344CB8AC3E}">
        <p14:creationId xmlns:p14="http://schemas.microsoft.com/office/powerpoint/2010/main" val="77015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light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This is an example of a black headline on a full screen, light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Midterm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ekstvak 7"/>
          <p:cNvSpPr txBox="1"/>
          <p:nvPr userDrawn="1"/>
        </p:nvSpPr>
        <p:spPr>
          <a:xfrm>
            <a:off x="-1811243" y="610998"/>
            <a:ext cx="1729409" cy="1631216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baseline="0" dirty="0">
                <a:solidFill>
                  <a:schemeClr val="tx1"/>
                </a:solidFill>
              </a:rPr>
              <a:t>Add a background image by </a:t>
            </a:r>
          </a:p>
          <a:p>
            <a:endParaRPr lang="en-US" sz="1000" baseline="0" dirty="0">
              <a:solidFill>
                <a:schemeClr val="tx1"/>
              </a:solidFill>
            </a:endParaRPr>
          </a:p>
          <a:p>
            <a:pPr marL="85725" lvl="0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Right-click -&gt; ‘Format background...',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Choose ‘Fill by image’ or ‘</a:t>
            </a:r>
            <a:r>
              <a:rPr lang="en-US" sz="1000" baseline="0" dirty="0" err="1">
                <a:solidFill>
                  <a:schemeClr val="tx1"/>
                </a:solidFill>
              </a:rPr>
              <a:t>Bitmappattern</a:t>
            </a:r>
            <a:r>
              <a:rPr lang="en-US" sz="1000" baseline="0" dirty="0">
                <a:solidFill>
                  <a:schemeClr val="tx1"/>
                </a:solidFill>
              </a:rPr>
              <a:t>’,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Click the ‘File...’-button to browse for an image.</a:t>
            </a:r>
          </a:p>
        </p:txBody>
      </p:sp>
    </p:spTree>
    <p:extLst>
      <p:ext uri="{BB962C8B-B14F-4D97-AF65-F5344CB8AC3E}">
        <p14:creationId xmlns:p14="http://schemas.microsoft.com/office/powerpoint/2010/main" val="269683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This is an example of a black headline on a white background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7" name="Rechte verbindingslijn 6"/>
          <p:cNvCxnSpPr/>
          <p:nvPr userDrawn="1"/>
        </p:nvCxnSpPr>
        <p:spPr>
          <a:xfrm>
            <a:off x="0" y="4563782"/>
            <a:ext cx="91440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1890000" y="1299075"/>
            <a:ext cx="5292725" cy="2977200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  <a:p>
            <a:endParaRPr lang="en-GB" dirty="0"/>
          </a:p>
        </p:txBody>
      </p:sp>
      <p:sp>
        <p:nvSpPr>
          <p:cNvPr id="8" name="Tekstvak 7"/>
          <p:cNvSpPr txBox="1"/>
          <p:nvPr userDrawn="1"/>
        </p:nvSpPr>
        <p:spPr>
          <a:xfrm>
            <a:off x="-1811243" y="610998"/>
            <a:ext cx="1729409" cy="2708434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baseline="0" dirty="0">
                <a:solidFill>
                  <a:schemeClr val="tx1"/>
                </a:solidFill>
              </a:rPr>
              <a:t>For the placement of a photo/illustration with a white background, as shown on the right, please choose this slide-layout.</a:t>
            </a:r>
          </a:p>
          <a:p>
            <a:endParaRPr lang="en-US" sz="1000" baseline="0" dirty="0">
              <a:solidFill>
                <a:schemeClr val="tx1"/>
              </a:solidFill>
            </a:endParaRPr>
          </a:p>
          <a:p>
            <a:r>
              <a:rPr lang="en-US" sz="1000" baseline="0" dirty="0">
                <a:solidFill>
                  <a:schemeClr val="tx1"/>
                </a:solidFill>
              </a:rPr>
              <a:t>Add a background image by </a:t>
            </a:r>
          </a:p>
          <a:p>
            <a:endParaRPr lang="en-US" sz="1000" baseline="0" dirty="0">
              <a:solidFill>
                <a:schemeClr val="tx1"/>
              </a:solidFill>
            </a:endParaRPr>
          </a:p>
          <a:p>
            <a:pPr marL="85725" lvl="0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Right-click -&gt; ‘Format background...',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Choose ‘Fill by image’ or ‘</a:t>
            </a:r>
            <a:r>
              <a:rPr lang="en-US" sz="1000" baseline="0" dirty="0" err="1">
                <a:solidFill>
                  <a:schemeClr val="tx1"/>
                </a:solidFill>
              </a:rPr>
              <a:t>Bitmappattern</a:t>
            </a:r>
            <a:r>
              <a:rPr lang="en-US" sz="1000" baseline="0" dirty="0">
                <a:solidFill>
                  <a:schemeClr val="tx1"/>
                </a:solidFill>
              </a:rPr>
              <a:t>’,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Click the ‘File...’-button to browse for an image.</a:t>
            </a:r>
          </a:p>
          <a:p>
            <a:endParaRPr 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8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carlet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This is an example of a 27 </a:t>
            </a:r>
            <a:r>
              <a:rPr lang="en-GB" dirty="0" err="1"/>
              <a:t>pt</a:t>
            </a:r>
            <a:r>
              <a:rPr lang="en-GB" dirty="0"/>
              <a:t> headline with 27 </a:t>
            </a:r>
            <a:r>
              <a:rPr lang="en-GB" dirty="0" err="1"/>
              <a:t>pt</a:t>
            </a:r>
            <a:r>
              <a:rPr lang="en-GB" dirty="0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Tekstvak 8"/>
          <p:cNvSpPr txBox="1"/>
          <p:nvPr userDrawn="1"/>
        </p:nvSpPr>
        <p:spPr>
          <a:xfrm>
            <a:off x="-1818864" y="1307797"/>
            <a:ext cx="1769165" cy="3475658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1000" dirty="0"/>
              <a:t>Format the text by increasing or decreasing the list level.</a:t>
            </a:r>
          </a:p>
          <a:p>
            <a:endParaRPr lang="en-US" sz="1000" dirty="0"/>
          </a:p>
          <a:p>
            <a:r>
              <a:rPr lang="en-US" sz="1000" dirty="0"/>
              <a:t>Place the cursor in the text and use these </a:t>
            </a:r>
          </a:p>
          <a:p>
            <a:r>
              <a:rPr lang="en-US" sz="1000" dirty="0"/>
              <a:t>2 buttons (@ tab Start/Home - group </a:t>
            </a:r>
            <a:r>
              <a:rPr lang="en-US" sz="1000" dirty="0" err="1"/>
              <a:t>Alinea</a:t>
            </a:r>
            <a:r>
              <a:rPr lang="en-US" sz="1000" dirty="0"/>
              <a:t>/Paragraph)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/>
              <a:t>1 = </a:t>
            </a:r>
            <a:r>
              <a:rPr lang="en-US" sz="1800" dirty="0"/>
              <a:t>19.5pt</a:t>
            </a:r>
            <a:r>
              <a:rPr lang="en-US" sz="1800" baseline="0" dirty="0"/>
              <a:t> text</a:t>
            </a:r>
            <a:endParaRPr lang="en-US" sz="1800" dirty="0"/>
          </a:p>
          <a:p>
            <a:r>
              <a:rPr lang="en-US" sz="1000" dirty="0"/>
              <a:t>2 = </a:t>
            </a:r>
            <a:r>
              <a:rPr lang="en-US" sz="1650" dirty="0"/>
              <a:t>16.5pt</a:t>
            </a:r>
            <a:r>
              <a:rPr lang="en-US" sz="1650" baseline="0" dirty="0"/>
              <a:t> text</a:t>
            </a:r>
            <a:endParaRPr lang="en-US" sz="1650" dirty="0"/>
          </a:p>
          <a:p>
            <a:r>
              <a:rPr lang="en-US" sz="1000" dirty="0"/>
              <a:t>3 =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4 =     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5 =           </a:t>
            </a:r>
            <a:r>
              <a:rPr lang="en-US" sz="1650" dirty="0"/>
              <a:t>• text</a:t>
            </a:r>
            <a:endParaRPr lang="en-US" sz="1650" b="1" baseline="0" dirty="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29620" y="2492375"/>
            <a:ext cx="128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96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US" dirty="0"/>
              <a:t>Sample slide with table and text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1" y="2638425"/>
            <a:ext cx="7563556" cy="1590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jdelijke aanduiding voor tabel 7"/>
          <p:cNvSpPr>
            <a:spLocks noGrp="1"/>
          </p:cNvSpPr>
          <p:nvPr>
            <p:ph type="tbl" sz="quarter" idx="13" hasCustomPrompt="1"/>
          </p:nvPr>
        </p:nvSpPr>
        <p:spPr>
          <a:xfrm>
            <a:off x="755650" y="1079501"/>
            <a:ext cx="7559675" cy="115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insert table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-1811243" y="610998"/>
            <a:ext cx="1729409" cy="40011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baseline="0" dirty="0">
                <a:solidFill>
                  <a:schemeClr val="tx1"/>
                </a:solidFill>
              </a:rPr>
              <a:t>Add a table by clicking the table icon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2" name="Tekstvak 11"/>
          <p:cNvSpPr txBox="1"/>
          <p:nvPr userDrawn="1"/>
        </p:nvSpPr>
        <p:spPr>
          <a:xfrm>
            <a:off x="-1818864" y="1307797"/>
            <a:ext cx="1769165" cy="3475658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1000" dirty="0"/>
              <a:t>Format the text by increasing or decreasing the list level.</a:t>
            </a:r>
          </a:p>
          <a:p>
            <a:endParaRPr lang="en-US" sz="1000" dirty="0"/>
          </a:p>
          <a:p>
            <a:r>
              <a:rPr lang="en-US" sz="1000" dirty="0"/>
              <a:t>Place the cursor in the text and use these </a:t>
            </a:r>
          </a:p>
          <a:p>
            <a:r>
              <a:rPr lang="en-US" sz="1000" dirty="0"/>
              <a:t>2 buttons (@ tab Start/Home - group </a:t>
            </a:r>
            <a:r>
              <a:rPr lang="en-US" sz="1000" dirty="0" err="1"/>
              <a:t>Alinea</a:t>
            </a:r>
            <a:r>
              <a:rPr lang="en-US" sz="1000" dirty="0"/>
              <a:t>/Paragraph)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/>
              <a:t>1 = </a:t>
            </a:r>
            <a:r>
              <a:rPr lang="en-US" sz="1800" dirty="0"/>
              <a:t>19.5pt</a:t>
            </a:r>
            <a:r>
              <a:rPr lang="en-US" sz="1800" baseline="0" dirty="0"/>
              <a:t> text</a:t>
            </a:r>
            <a:endParaRPr lang="en-US" sz="1800" dirty="0"/>
          </a:p>
          <a:p>
            <a:r>
              <a:rPr lang="en-US" sz="1000" dirty="0"/>
              <a:t>2 = </a:t>
            </a:r>
            <a:r>
              <a:rPr lang="en-US" sz="1650" dirty="0"/>
              <a:t>16.5pt</a:t>
            </a:r>
            <a:r>
              <a:rPr lang="en-US" sz="1650" baseline="0" dirty="0"/>
              <a:t> text</a:t>
            </a:r>
            <a:endParaRPr lang="en-US" sz="1650" dirty="0"/>
          </a:p>
          <a:p>
            <a:r>
              <a:rPr lang="en-US" sz="1000" dirty="0"/>
              <a:t>3 =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4 =     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5 =           </a:t>
            </a:r>
            <a:r>
              <a:rPr lang="en-US" sz="1650" dirty="0"/>
              <a:t>• text</a:t>
            </a:r>
            <a:endParaRPr lang="en-US" sz="1650" b="1" baseline="0" dirty="0"/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29620" y="2492375"/>
            <a:ext cx="128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38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Example chart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Tijdelijke aanduiding voor grafiek 8"/>
          <p:cNvSpPr>
            <a:spLocks noGrp="1"/>
          </p:cNvSpPr>
          <p:nvPr>
            <p:ph type="chart" sz="quarter" idx="13" hasCustomPrompt="1"/>
          </p:nvPr>
        </p:nvSpPr>
        <p:spPr>
          <a:xfrm>
            <a:off x="755650" y="1079500"/>
            <a:ext cx="7559675" cy="31496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insert chart</a:t>
            </a:r>
          </a:p>
        </p:txBody>
      </p:sp>
      <p:sp>
        <p:nvSpPr>
          <p:cNvPr id="8" name="Tekstvak 7"/>
          <p:cNvSpPr txBox="1"/>
          <p:nvPr userDrawn="1"/>
        </p:nvSpPr>
        <p:spPr>
          <a:xfrm>
            <a:off x="-1818863" y="1449198"/>
            <a:ext cx="1729409" cy="40011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baseline="0" dirty="0">
                <a:solidFill>
                  <a:schemeClr val="tx1"/>
                </a:solidFill>
              </a:rPr>
              <a:t>Add a chart by clicking the chart icon</a:t>
            </a:r>
            <a:endParaRPr 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34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in th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lack75"/>
          <p:cNvSpPr/>
          <p:nvPr userDrawn="1"/>
        </p:nvSpPr>
        <p:spPr>
          <a:xfrm>
            <a:off x="0" y="183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18355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Example of a title in the middle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2628097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SUBTITLE OR DATE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Department, Sub department or Capacity Group</a:t>
            </a:r>
          </a:p>
        </p:txBody>
      </p:sp>
      <p:sp>
        <p:nvSpPr>
          <p:cNvPr id="10" name="Tekstvak 9"/>
          <p:cNvSpPr txBox="1"/>
          <p:nvPr userDrawn="1"/>
        </p:nvSpPr>
        <p:spPr>
          <a:xfrm>
            <a:off x="-1811243" y="610998"/>
            <a:ext cx="1729409" cy="1631216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baseline="0" dirty="0">
                <a:solidFill>
                  <a:schemeClr val="tx1"/>
                </a:solidFill>
              </a:rPr>
              <a:t>Add a background image by </a:t>
            </a:r>
          </a:p>
          <a:p>
            <a:endParaRPr lang="en-US" sz="1000" baseline="0" dirty="0">
              <a:solidFill>
                <a:schemeClr val="tx1"/>
              </a:solidFill>
            </a:endParaRPr>
          </a:p>
          <a:p>
            <a:pPr marL="85725" lvl="0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Right-click -&gt; ‘Format background...',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Choose ‘Fill by image’ or ‘</a:t>
            </a:r>
            <a:r>
              <a:rPr lang="en-US" sz="1000" baseline="0" dirty="0" err="1">
                <a:solidFill>
                  <a:schemeClr val="tx1"/>
                </a:solidFill>
              </a:rPr>
              <a:t>Bitmappattern</a:t>
            </a:r>
            <a:r>
              <a:rPr lang="en-US" sz="1000" baseline="0" dirty="0">
                <a:solidFill>
                  <a:schemeClr val="tx1"/>
                </a:solidFill>
              </a:rPr>
              <a:t>’,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Click the ‘File...’-button to browse for an image.</a:t>
            </a:r>
          </a:p>
        </p:txBody>
      </p:sp>
    </p:spTree>
    <p:extLst>
      <p:ext uri="{BB962C8B-B14F-4D97-AF65-F5344CB8AC3E}">
        <p14:creationId xmlns:p14="http://schemas.microsoft.com/office/powerpoint/2010/main" val="293110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75"/>
          <p:cNvSpPr/>
          <p:nvPr userDrawn="1"/>
        </p:nvSpPr>
        <p:spPr>
          <a:xfrm>
            <a:off x="0" y="291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2915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Example of a title at the bottom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3708591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SUBTITLE OR DATE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Department, Sub department or Capacity Group</a:t>
            </a:r>
          </a:p>
        </p:txBody>
      </p:sp>
      <p:sp>
        <p:nvSpPr>
          <p:cNvPr id="10" name="Tekstvak 9"/>
          <p:cNvSpPr txBox="1"/>
          <p:nvPr userDrawn="1"/>
        </p:nvSpPr>
        <p:spPr>
          <a:xfrm>
            <a:off x="-1811243" y="610998"/>
            <a:ext cx="1729409" cy="1631216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baseline="0" dirty="0">
                <a:solidFill>
                  <a:schemeClr val="tx1"/>
                </a:solidFill>
              </a:rPr>
              <a:t>Add a background image by </a:t>
            </a:r>
          </a:p>
          <a:p>
            <a:endParaRPr lang="en-US" sz="1000" baseline="0" dirty="0">
              <a:solidFill>
                <a:schemeClr val="tx1"/>
              </a:solidFill>
            </a:endParaRPr>
          </a:p>
          <a:p>
            <a:pPr marL="85725" lvl="0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Right-click -&gt; ‘Format background...',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Choose ‘Fill by image’ or ‘</a:t>
            </a:r>
            <a:r>
              <a:rPr lang="en-US" sz="1000" baseline="0" dirty="0" err="1">
                <a:solidFill>
                  <a:schemeClr val="tx1"/>
                </a:solidFill>
              </a:rPr>
              <a:t>Bitmappattern</a:t>
            </a:r>
            <a:r>
              <a:rPr lang="en-US" sz="1000" baseline="0" dirty="0">
                <a:solidFill>
                  <a:schemeClr val="tx1"/>
                </a:solidFill>
              </a:rPr>
              <a:t>’,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baseline="0" dirty="0">
              <a:solidFill>
                <a:schemeClr val="tx1"/>
              </a:solidFill>
            </a:endParaRPr>
          </a:p>
          <a:p>
            <a:pPr marL="85725" indent="-85725">
              <a:buFont typeface="Arial" panose="020B0604020202020204" pitchFamily="34" charset="0"/>
              <a:buChar char="•"/>
            </a:pPr>
            <a:r>
              <a:rPr lang="en-US" sz="1000" baseline="0" dirty="0">
                <a:solidFill>
                  <a:schemeClr val="tx1"/>
                </a:solidFill>
              </a:rPr>
              <a:t>Click the ‘File...’-button to browse for an image.</a:t>
            </a:r>
          </a:p>
        </p:txBody>
      </p:sp>
    </p:spTree>
    <p:extLst>
      <p:ext uri="{BB962C8B-B14F-4D97-AF65-F5344CB8AC3E}">
        <p14:creationId xmlns:p14="http://schemas.microsoft.com/office/powerpoint/2010/main" val="22374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This is an example of a 27 </a:t>
            </a:r>
            <a:r>
              <a:rPr lang="en-GB" dirty="0" err="1"/>
              <a:t>pt</a:t>
            </a:r>
            <a:r>
              <a:rPr lang="en-GB" dirty="0"/>
              <a:t> headline with 27 </a:t>
            </a:r>
            <a:r>
              <a:rPr lang="en-GB" dirty="0" err="1"/>
              <a:t>pt</a:t>
            </a:r>
            <a:r>
              <a:rPr lang="en-GB" dirty="0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ekstvak 6"/>
          <p:cNvSpPr txBox="1"/>
          <p:nvPr userDrawn="1"/>
        </p:nvSpPr>
        <p:spPr>
          <a:xfrm>
            <a:off x="-1818864" y="1307797"/>
            <a:ext cx="1769165" cy="3475658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1000" dirty="0"/>
              <a:t>Format the text by increasing or decreasing the list level.</a:t>
            </a:r>
          </a:p>
          <a:p>
            <a:endParaRPr lang="en-US" sz="1000" dirty="0"/>
          </a:p>
          <a:p>
            <a:r>
              <a:rPr lang="en-US" sz="1000" dirty="0"/>
              <a:t>Place the cursor in the text and use these </a:t>
            </a:r>
          </a:p>
          <a:p>
            <a:r>
              <a:rPr lang="en-US" sz="1000" dirty="0"/>
              <a:t>2 buttons (@ tab Start/Home - group </a:t>
            </a:r>
            <a:r>
              <a:rPr lang="en-US" sz="1000" dirty="0" err="1"/>
              <a:t>Alinea</a:t>
            </a:r>
            <a:r>
              <a:rPr lang="en-US" sz="1000" dirty="0"/>
              <a:t>/Paragraph)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/>
              <a:t>1 = </a:t>
            </a:r>
            <a:r>
              <a:rPr lang="en-US" sz="1800" dirty="0"/>
              <a:t>19.5pt</a:t>
            </a:r>
            <a:r>
              <a:rPr lang="en-US" sz="1800" baseline="0" dirty="0"/>
              <a:t> text</a:t>
            </a:r>
            <a:endParaRPr lang="en-US" sz="1800" dirty="0"/>
          </a:p>
          <a:p>
            <a:r>
              <a:rPr lang="en-US" sz="1000" dirty="0"/>
              <a:t>2 = </a:t>
            </a:r>
            <a:r>
              <a:rPr lang="en-US" sz="1650" dirty="0"/>
              <a:t>16.5pt</a:t>
            </a:r>
            <a:r>
              <a:rPr lang="en-US" sz="1650" baseline="0" dirty="0"/>
              <a:t> text</a:t>
            </a:r>
            <a:endParaRPr lang="en-US" sz="1650" dirty="0"/>
          </a:p>
          <a:p>
            <a:r>
              <a:rPr lang="en-US" sz="1000" dirty="0"/>
              <a:t>3 =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4 =     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5 =           </a:t>
            </a:r>
            <a:r>
              <a:rPr lang="en-US" sz="1650" dirty="0"/>
              <a:t>• text</a:t>
            </a:r>
            <a:endParaRPr lang="en-US" sz="1650" b="1" baseline="0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29620" y="2492375"/>
            <a:ext cx="128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83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85793"/>
            <a:ext cx="359568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23606" y="1296000"/>
            <a:ext cx="3595688" cy="29331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714875" y="586800"/>
            <a:ext cx="3604419" cy="732238"/>
          </a:xfrm>
        </p:spPr>
        <p:txBody>
          <a:bodyPr anchor="t"/>
          <a:lstStyle>
            <a:lvl1pPr marL="0" indent="0">
              <a:buNone/>
              <a:defRPr lang="nl-NL" sz="1950" b="0" kern="120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 dirty="0"/>
              <a:t>Click to enter text</a:t>
            </a:r>
          </a:p>
        </p:txBody>
      </p:sp>
      <p:sp>
        <p:nvSpPr>
          <p:cNvPr id="12" name="Tekstvak 11"/>
          <p:cNvSpPr txBox="1"/>
          <p:nvPr userDrawn="1"/>
        </p:nvSpPr>
        <p:spPr>
          <a:xfrm>
            <a:off x="-1818864" y="1307797"/>
            <a:ext cx="1769165" cy="3475658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1000" dirty="0"/>
              <a:t>Format the text by increasing or decreasing the list level.</a:t>
            </a:r>
          </a:p>
          <a:p>
            <a:endParaRPr lang="en-US" sz="1000" dirty="0"/>
          </a:p>
          <a:p>
            <a:r>
              <a:rPr lang="en-US" sz="1000" dirty="0"/>
              <a:t>Place the cursor in the text and use these </a:t>
            </a:r>
          </a:p>
          <a:p>
            <a:r>
              <a:rPr lang="en-US" sz="1000" dirty="0"/>
              <a:t>2 buttons (@ tab Start/Home - group </a:t>
            </a:r>
            <a:r>
              <a:rPr lang="en-US" sz="1000" dirty="0" err="1"/>
              <a:t>Alinea</a:t>
            </a:r>
            <a:r>
              <a:rPr lang="en-US" sz="1000" dirty="0"/>
              <a:t>/Paragraph)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/>
              <a:t>1 = </a:t>
            </a:r>
            <a:r>
              <a:rPr lang="en-US" sz="1800" dirty="0"/>
              <a:t>19.5pt</a:t>
            </a:r>
            <a:r>
              <a:rPr lang="en-US" sz="1800" baseline="0" dirty="0"/>
              <a:t> text</a:t>
            </a:r>
            <a:endParaRPr lang="en-US" sz="1800" dirty="0"/>
          </a:p>
          <a:p>
            <a:r>
              <a:rPr lang="en-US" sz="1000" dirty="0"/>
              <a:t>2 = </a:t>
            </a:r>
            <a:r>
              <a:rPr lang="en-US" sz="1650" dirty="0"/>
              <a:t>16.5pt</a:t>
            </a:r>
            <a:r>
              <a:rPr lang="en-US" sz="1650" baseline="0" dirty="0"/>
              <a:t> text</a:t>
            </a:r>
            <a:endParaRPr lang="en-US" sz="1650" dirty="0"/>
          </a:p>
          <a:p>
            <a:r>
              <a:rPr lang="en-US" sz="1000" dirty="0"/>
              <a:t>3 =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4 =     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5 =           </a:t>
            </a:r>
            <a:r>
              <a:rPr lang="en-US" sz="1650" dirty="0"/>
              <a:t>• text</a:t>
            </a:r>
            <a:endParaRPr lang="en-US" sz="1650" b="1" baseline="0" dirty="0"/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29620" y="2492375"/>
            <a:ext cx="128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0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-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4714875" y="0"/>
            <a:ext cx="4429125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-1818864" y="1307797"/>
            <a:ext cx="1769165" cy="3475658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1000" dirty="0"/>
              <a:t>Format the text by increasing or decreasing the list level.</a:t>
            </a:r>
          </a:p>
          <a:p>
            <a:endParaRPr lang="en-US" sz="1000" dirty="0"/>
          </a:p>
          <a:p>
            <a:r>
              <a:rPr lang="en-US" sz="1000" dirty="0"/>
              <a:t>Place the cursor in the text and use these </a:t>
            </a:r>
          </a:p>
          <a:p>
            <a:r>
              <a:rPr lang="en-US" sz="1000" dirty="0"/>
              <a:t>2 buttons (@ tab Start/Home - group </a:t>
            </a:r>
            <a:r>
              <a:rPr lang="en-US" sz="1000" dirty="0" err="1"/>
              <a:t>Alinea</a:t>
            </a:r>
            <a:r>
              <a:rPr lang="en-US" sz="1000" dirty="0"/>
              <a:t>/Paragraph)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/>
              <a:t>1 = </a:t>
            </a:r>
            <a:r>
              <a:rPr lang="en-US" sz="1800" dirty="0"/>
              <a:t>19.5pt</a:t>
            </a:r>
            <a:r>
              <a:rPr lang="en-US" sz="1800" baseline="0" dirty="0"/>
              <a:t> text</a:t>
            </a:r>
            <a:endParaRPr lang="en-US" sz="1800" dirty="0"/>
          </a:p>
          <a:p>
            <a:r>
              <a:rPr lang="en-US" sz="1000" dirty="0"/>
              <a:t>2 = </a:t>
            </a:r>
            <a:r>
              <a:rPr lang="en-US" sz="1650" dirty="0"/>
              <a:t>16.5pt</a:t>
            </a:r>
            <a:r>
              <a:rPr lang="en-US" sz="1650" baseline="0" dirty="0"/>
              <a:t> text</a:t>
            </a:r>
            <a:endParaRPr lang="en-US" sz="1650" dirty="0"/>
          </a:p>
          <a:p>
            <a:r>
              <a:rPr lang="en-US" sz="1000" dirty="0"/>
              <a:t>3 =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4 =     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5 =           </a:t>
            </a:r>
            <a:r>
              <a:rPr lang="en-US" sz="1650" dirty="0"/>
              <a:t>• text</a:t>
            </a:r>
            <a:endParaRPr lang="en-US" sz="1650" b="1" baseline="0" dirty="0"/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29620" y="2492375"/>
            <a:ext cx="128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4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text -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491013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491331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6046788" y="0"/>
            <a:ext cx="3097212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1" name="Tekstvak 10"/>
          <p:cNvSpPr txBox="1"/>
          <p:nvPr userDrawn="1"/>
        </p:nvSpPr>
        <p:spPr>
          <a:xfrm>
            <a:off x="-1818864" y="1307797"/>
            <a:ext cx="1769165" cy="3475658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1000" dirty="0"/>
              <a:t>Format the text by increasing or decreasing the list level.</a:t>
            </a:r>
          </a:p>
          <a:p>
            <a:endParaRPr lang="en-US" sz="1000" dirty="0"/>
          </a:p>
          <a:p>
            <a:r>
              <a:rPr lang="en-US" sz="1000" dirty="0"/>
              <a:t>Place the cursor in the text and use these </a:t>
            </a:r>
          </a:p>
          <a:p>
            <a:r>
              <a:rPr lang="en-US" sz="1000" dirty="0"/>
              <a:t>2 buttons (@ tab Start/Home - group </a:t>
            </a:r>
            <a:r>
              <a:rPr lang="en-US" sz="1000" dirty="0" err="1"/>
              <a:t>Alinea</a:t>
            </a:r>
            <a:r>
              <a:rPr lang="en-US" sz="1000" dirty="0"/>
              <a:t>/Paragraph)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/>
              <a:t>1 = </a:t>
            </a:r>
            <a:r>
              <a:rPr lang="en-US" sz="1800" dirty="0"/>
              <a:t>19.5pt</a:t>
            </a:r>
            <a:r>
              <a:rPr lang="en-US" sz="1800" baseline="0" dirty="0"/>
              <a:t> text</a:t>
            </a:r>
            <a:endParaRPr lang="en-US" sz="1800" dirty="0"/>
          </a:p>
          <a:p>
            <a:r>
              <a:rPr lang="en-US" sz="1000" dirty="0"/>
              <a:t>2 = </a:t>
            </a:r>
            <a:r>
              <a:rPr lang="en-US" sz="1650" dirty="0"/>
              <a:t>16.5pt</a:t>
            </a:r>
            <a:r>
              <a:rPr lang="en-US" sz="1650" baseline="0" dirty="0"/>
              <a:t> text</a:t>
            </a:r>
            <a:endParaRPr lang="en-US" sz="1650" dirty="0"/>
          </a:p>
          <a:p>
            <a:r>
              <a:rPr lang="en-US" sz="1000" dirty="0"/>
              <a:t>3 =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4 =      </a:t>
            </a:r>
            <a:r>
              <a:rPr lang="en-US" sz="1650" dirty="0"/>
              <a:t>• text</a:t>
            </a:r>
          </a:p>
          <a:p>
            <a:r>
              <a:rPr lang="en-US" sz="1000" dirty="0"/>
              <a:t>5 =           </a:t>
            </a:r>
            <a:r>
              <a:rPr lang="en-US" sz="1650" dirty="0"/>
              <a:t>• text</a:t>
            </a:r>
            <a:endParaRPr lang="en-US" sz="1650" b="1" baseline="0" dirty="0"/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29620" y="2492375"/>
            <a:ext cx="128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40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image/movie 16: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/>
          <a:p>
            <a:r>
              <a:rPr lang="en-GB" dirty="0"/>
              <a:t>This is an example of a 27 </a:t>
            </a:r>
            <a:r>
              <a:rPr lang="en-GB" dirty="0" err="1"/>
              <a:t>pt</a:t>
            </a:r>
            <a:r>
              <a:rPr lang="en-GB" dirty="0"/>
              <a:t> headline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inhoud 9"/>
          <p:cNvSpPr>
            <a:spLocks noGrp="1" noChangeAspect="1"/>
          </p:cNvSpPr>
          <p:nvPr>
            <p:ph sz="quarter" idx="13" hasCustomPrompt="1"/>
          </p:nvPr>
        </p:nvSpPr>
        <p:spPr>
          <a:xfrm>
            <a:off x="1889125" y="1079501"/>
            <a:ext cx="5292725" cy="29772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/>
              <a:t>Click icon to insert 16x9 image or movie</a:t>
            </a:r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4" hasCustomPrompt="1"/>
          </p:nvPr>
        </p:nvSpPr>
        <p:spPr>
          <a:xfrm>
            <a:off x="1889125" y="4106268"/>
            <a:ext cx="5292725" cy="165100"/>
          </a:xfrm>
        </p:spPr>
        <p:txBody>
          <a:bodyPr/>
          <a:lstStyle>
            <a:lvl1pPr>
              <a:defRPr sz="1100" i="1"/>
            </a:lvl1pPr>
          </a:lstStyle>
          <a:p>
            <a:pPr lvl="0"/>
            <a:r>
              <a:rPr lang="en-GB" dirty="0"/>
              <a:t>Click to insert Caption under image or movie</a:t>
            </a:r>
          </a:p>
        </p:txBody>
      </p:sp>
    </p:spTree>
    <p:extLst>
      <p:ext uri="{BB962C8B-B14F-4D97-AF65-F5344CB8AC3E}">
        <p14:creationId xmlns:p14="http://schemas.microsoft.com/office/powerpoint/2010/main" val="193849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 27pt headline on a slide with three images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58824" y="1306642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 dirty="0"/>
              <a:t>Click to enter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3490913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 dirty="0"/>
              <a:t>Click to enter text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35414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 dirty="0"/>
              <a:t>Click to enter text</a:t>
            </a:r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5" hasCustomPrompt="1"/>
          </p:nvPr>
        </p:nvSpPr>
        <p:spPr>
          <a:xfrm>
            <a:off x="755650" y="1943101"/>
            <a:ext cx="2087563" cy="2625298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1" name="Tijdelijke aanduiding voor afbeelding 9"/>
          <p:cNvSpPr>
            <a:spLocks noGrp="1"/>
          </p:cNvSpPr>
          <p:nvPr>
            <p:ph type="pic" sz="quarter" idx="16" hasCustomPrompt="1"/>
          </p:nvPr>
        </p:nvSpPr>
        <p:spPr>
          <a:xfrm>
            <a:off x="3487739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  <a:p>
            <a:endParaRPr lang="en-GB" dirty="0"/>
          </a:p>
        </p:txBody>
      </p:sp>
      <p:sp>
        <p:nvSpPr>
          <p:cNvPr id="12" name="Tijdelijke aanduiding voor afbeelding 9"/>
          <p:cNvSpPr>
            <a:spLocks noGrp="1"/>
          </p:cNvSpPr>
          <p:nvPr>
            <p:ph type="pic" sz="quarter" idx="17" hasCustomPrompt="1"/>
          </p:nvPr>
        </p:nvSpPr>
        <p:spPr>
          <a:xfrm>
            <a:off x="6235414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92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WIt"/>
          <p:cNvSpPr/>
          <p:nvPr userDrawn="1"/>
        </p:nvSpPr>
        <p:spPr>
          <a:xfrm>
            <a:off x="7039303" y="4568400"/>
            <a:ext cx="2104697" cy="57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TUeLogo">
            <a:extLst>
              <a:ext uri="{FF2B5EF4-FFF2-40B4-BE49-F238E27FC236}">
                <a16:creationId xmlns:a16="http://schemas.microsoft.com/office/drawing/2014/main" id="{554BE4C1-45D2-D447-A1C9-E152C6CC9215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8373600" y="4693240"/>
            <a:ext cx="645854" cy="324000"/>
          </a:xfrm>
          <a:prstGeom prst="rect">
            <a:avLst/>
          </a:prstGeom>
          <a:solidFill>
            <a:srgbClr val="FF0000"/>
          </a:solidFill>
        </p:spPr>
      </p:pic>
      <p:pic>
        <p:nvPicPr>
          <p:cNvPr id="9" name="DualBrandLogo">
            <a:extLst>
              <a:ext uri="{FF2B5EF4-FFF2-40B4-BE49-F238E27FC236}">
                <a16:creationId xmlns:a16="http://schemas.microsoft.com/office/drawing/2014/main" id="{22F19BCA-7489-634F-8A37-275716BA11DD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03538" y="4672353"/>
            <a:ext cx="829096" cy="3591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" y="4568400"/>
            <a:ext cx="1114424" cy="572286"/>
          </a:xfrm>
          <a:prstGeom prst="rect">
            <a:avLst/>
          </a:prstGeom>
          <a:solidFill>
            <a:schemeClr val="bg1"/>
          </a:solidFill>
        </p:spPr>
        <p:txBody>
          <a:bodyPr vert="horz" lIns="75600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fld id="{C194BDB0-F4EA-4DD6-8281-CCE2440D0CE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825" y="518711"/>
            <a:ext cx="7556500" cy="53903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This is an example of a 27 </a:t>
            </a:r>
            <a:r>
              <a:rPr lang="en-GB" dirty="0" err="1"/>
              <a:t>pt</a:t>
            </a:r>
            <a:r>
              <a:rPr lang="en-GB" dirty="0"/>
              <a:t> headline with 27 </a:t>
            </a:r>
            <a:r>
              <a:rPr lang="en-GB" dirty="0" err="1"/>
              <a:t>pt</a:t>
            </a:r>
            <a:r>
              <a:rPr lang="en-GB" dirty="0"/>
              <a:t> line spacing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824" y="1306642"/>
            <a:ext cx="7556501" cy="292245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 err="1"/>
              <a:t>Klik</a:t>
            </a:r>
            <a:r>
              <a:rPr lang="en-GB" dirty="0"/>
              <a:t> om de </a:t>
            </a:r>
            <a:r>
              <a:rPr lang="en-GB" dirty="0" err="1"/>
              <a:t>modelstijlen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bewerken</a:t>
            </a:r>
            <a:endParaRPr lang="en-GB" dirty="0"/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4427" y="4568400"/>
            <a:ext cx="6106180" cy="576000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10" name="Tekstvak 9"/>
          <p:cNvSpPr txBox="1"/>
          <p:nvPr userDrawn="1"/>
        </p:nvSpPr>
        <p:spPr>
          <a:xfrm>
            <a:off x="6486525" y="5249673"/>
            <a:ext cx="2657476" cy="24622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baseline="0" dirty="0">
                <a:solidFill>
                  <a:schemeClr val="tx1"/>
                </a:solidFill>
              </a:rPr>
              <a:t>Dual branding: check </a:t>
            </a:r>
            <a:r>
              <a:rPr lang="en-US" sz="1000" baseline="0">
                <a:solidFill>
                  <a:schemeClr val="tx1"/>
                </a:solidFill>
              </a:rPr>
              <a:t>last slides </a:t>
            </a:r>
            <a:r>
              <a:rPr lang="en-US" sz="1000" baseline="0" dirty="0">
                <a:solidFill>
                  <a:schemeClr val="tx1"/>
                </a:solidFill>
              </a:rPr>
              <a:t>for instructions</a:t>
            </a:r>
          </a:p>
        </p:txBody>
      </p:sp>
    </p:spTree>
    <p:extLst>
      <p:ext uri="{BB962C8B-B14F-4D97-AF65-F5344CB8AC3E}">
        <p14:creationId xmlns:p14="http://schemas.microsoft.com/office/powerpoint/2010/main" val="242279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61" r:id="rId3"/>
    <p:sldLayoutId id="2147483662" r:id="rId4"/>
    <p:sldLayoutId id="2147483664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ts val="2700"/>
        </a:lnSpc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650" kern="1200">
          <a:solidFill>
            <a:schemeClr val="tx1"/>
          </a:solidFill>
          <a:latin typeface="+mn-lt"/>
          <a:ea typeface="+mn-ea"/>
          <a:cs typeface="+mn-cs"/>
        </a:defRPr>
      </a:lvl2pPr>
      <a:lvl3pPr marL="180975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4pPr>
      <a:lvl5pPr marL="539750" indent="-17780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Transfer Learning in Cone-Beam CT Artifact Reduction</a:t>
            </a:r>
            <a:endParaRPr lang="en-GB" dirty="0"/>
          </a:p>
        </p:txBody>
      </p:sp>
      <p:sp>
        <p:nvSpPr>
          <p:cNvPr id="7" name="Ondertitel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17.12.2020</a:t>
            </a:r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Florian Delberghe 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Department of Biomedical Engineering, IMAG/e</a:t>
            </a:r>
          </a:p>
        </p:txBody>
      </p:sp>
    </p:spTree>
    <p:extLst>
      <p:ext uri="{BB962C8B-B14F-4D97-AF65-F5344CB8AC3E}">
        <p14:creationId xmlns:p14="http://schemas.microsoft.com/office/powerpoint/2010/main" val="134709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F447-9D3D-4F97-826C-FE19069F1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0" y="586800"/>
            <a:ext cx="3600000" cy="732238"/>
          </a:xfrm>
        </p:spPr>
        <p:txBody>
          <a:bodyPr anchor="t">
            <a:normAutofit/>
          </a:bodyPr>
          <a:lstStyle/>
          <a:p>
            <a:r>
              <a:rPr lang="en-US" dirty="0"/>
              <a:t>Eval-time Discrepancies</a:t>
            </a:r>
            <a:endParaRPr lang="en-GB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20355E3-3D4E-4014-A565-0ACF5EAA0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5650" y="1295401"/>
            <a:ext cx="3598863" cy="2933700"/>
          </a:xfrm>
        </p:spPr>
        <p:txBody>
          <a:bodyPr/>
          <a:lstStyle/>
          <a:p>
            <a:r>
              <a:rPr lang="en-US" dirty="0"/>
              <a:t>Some remaining issues with MSD</a:t>
            </a:r>
          </a:p>
          <a:p>
            <a:pPr marL="523875" lvl="2" indent="-342900"/>
            <a:r>
              <a:rPr lang="en-US" dirty="0"/>
              <a:t>Different behavior depending on the machine</a:t>
            </a:r>
          </a:p>
          <a:p>
            <a:pPr marL="523875" lvl="2" indent="-342900"/>
            <a:r>
              <a:rPr lang="en-US" dirty="0"/>
              <a:t>WIP…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B6C44E-A220-4B06-B33E-0F4D4C800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4427" y="4568400"/>
            <a:ext cx="6106180" cy="57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Midterm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145AB-D42E-458A-9021-02DBCEB50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" y="4568400"/>
            <a:ext cx="1114424" cy="57228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194BDB0-F4EA-4DD6-8281-CCE2440D0CE0}" type="slidenum">
              <a:rPr lang="en-GB" smtClean="0"/>
              <a:pPr>
                <a:spcAft>
                  <a:spcPts val="600"/>
                </a:spcAft>
              </a:pPr>
              <a:t>10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0A2F00-0557-40EE-89BA-C40FB51F6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6031" y="0"/>
            <a:ext cx="4637969" cy="4568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053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3000"/>
                    </a14:imgEffect>
                  </a14:imgLayer>
                </a14:imgProps>
              </a:ext>
            </a:extLst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9"/>
          <p:cNvSpPr>
            <a:spLocks noGrp="1"/>
          </p:cNvSpPr>
          <p:nvPr>
            <p:ph type="title"/>
          </p:nvPr>
        </p:nvSpPr>
        <p:spPr>
          <a:xfrm>
            <a:off x="557214" y="3105483"/>
            <a:ext cx="7556500" cy="73382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    Transfer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9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DBD59-8598-47D9-90B2-F0B82D76E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25" y="585793"/>
            <a:ext cx="3595688" cy="732238"/>
          </a:xfrm>
        </p:spPr>
        <p:txBody>
          <a:bodyPr anchor="t">
            <a:normAutofit/>
          </a:bodyPr>
          <a:lstStyle/>
          <a:p>
            <a:r>
              <a:rPr lang="en-US" sz="1800" dirty="0"/>
              <a:t>Layer norm, Scratch Walnut Training</a:t>
            </a:r>
            <a:endParaRPr lang="en-GB" sz="1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BB3A3-3039-41D1-B3B3-50526F391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4427" y="4568400"/>
            <a:ext cx="6106180" cy="57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Midterm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CB768-F483-4F21-8088-4D089DA4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" y="4568400"/>
            <a:ext cx="1114424" cy="57228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194BDB0-F4EA-4DD6-8281-CCE2440D0CE0}" type="slidenum">
              <a:rPr lang="en-GB" smtClean="0"/>
              <a:pPr>
                <a:spcAft>
                  <a:spcPts val="600"/>
                </a:spcAft>
              </a:pPr>
              <a:t>12</a:t>
            </a:fld>
            <a:endParaRPr lang="en-GB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2CE82C4-DE0E-4661-841B-45E7DD626E3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714875" y="586800"/>
            <a:ext cx="3604419" cy="732238"/>
          </a:xfrm>
        </p:spPr>
        <p:txBody>
          <a:bodyPr/>
          <a:lstStyle/>
          <a:p>
            <a:r>
              <a:rPr lang="en-US" sz="1800" dirty="0"/>
              <a:t>Layer std, Scratch Walnut Learning</a:t>
            </a:r>
          </a:p>
        </p:txBody>
      </p:sp>
      <p:pic>
        <p:nvPicPr>
          <p:cNvPr id="15" name="Picture 14" descr="A picture containing surface chart&#10;&#10;Description automatically generated">
            <a:extLst>
              <a:ext uri="{FF2B5EF4-FFF2-40B4-BE49-F238E27FC236}">
                <a16:creationId xmlns:a16="http://schemas.microsoft.com/office/drawing/2014/main" id="{0B96B265-AE4A-4928-9B24-5410F50156A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3" t="11847" r="9526" b="12639"/>
          <a:stretch/>
        </p:blipFill>
        <p:spPr>
          <a:xfrm>
            <a:off x="679449" y="1117600"/>
            <a:ext cx="3105151" cy="3035300"/>
          </a:xfrm>
          <a:prstGeom prst="rect">
            <a:avLst/>
          </a:prstGeom>
        </p:spPr>
      </p:pic>
      <p:pic>
        <p:nvPicPr>
          <p:cNvPr id="17" name="Picture 16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94506C3F-AA26-4622-938C-89E33CD118B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3" t="11847" r="9526" b="12639"/>
          <a:stretch/>
        </p:blipFill>
        <p:spPr>
          <a:xfrm>
            <a:off x="4698999" y="1117600"/>
            <a:ext cx="3105151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12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3AD25-158A-47C8-9FBB-58BB9C33B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25" y="585793"/>
            <a:ext cx="3595688" cy="732238"/>
          </a:xfrm>
        </p:spPr>
        <p:txBody>
          <a:bodyPr anchor="t">
            <a:normAutofit/>
          </a:bodyPr>
          <a:lstStyle/>
          <a:p>
            <a:r>
              <a:rPr lang="en-US" dirty="0"/>
              <a:t>LOICV</a:t>
            </a:r>
            <a:endParaRPr lang="en-GB" dirty="0"/>
          </a:p>
        </p:txBody>
      </p:sp>
      <p:pic>
        <p:nvPicPr>
          <p:cNvPr id="12" name="Picture 11" descr="A picture containing histogram&#10;&#10;Description automatically generated">
            <a:extLst>
              <a:ext uri="{FF2B5EF4-FFF2-40B4-BE49-F238E27FC236}">
                <a16:creationId xmlns:a16="http://schemas.microsoft.com/office/drawing/2014/main" id="{002F95D4-2E36-4403-B946-E7741040D9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231" y="1295401"/>
            <a:ext cx="2933700" cy="2933700"/>
          </a:xfrm>
          <a:prstGeom prst="rect">
            <a:avLst/>
          </a:prstGeom>
          <a:noFill/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239812BC-62DF-4F46-9978-8897FFD8B4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899" y="1296000"/>
            <a:ext cx="2933101" cy="2933101"/>
          </a:xfrm>
          <a:prstGeom prst="rect">
            <a:avLst/>
          </a:prstGeo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7EAC1E-2E9B-4E56-A521-517905F38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4427" y="4568400"/>
            <a:ext cx="6106180" cy="57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Midterm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941D4-5D20-425D-A8A0-C0A501DB9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" y="4568400"/>
            <a:ext cx="1114424" cy="57228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194BDB0-F4EA-4DD6-8281-CCE2440D0CE0}" type="slidenum">
              <a:rPr lang="en-GB" smtClean="0"/>
              <a:pPr>
                <a:spcAft>
                  <a:spcPts val="600"/>
                </a:spcAft>
              </a:pPr>
              <a:t>13</a:t>
            </a:fld>
            <a:endParaRPr lang="en-GB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AEBB4DC9-3F1E-485F-A78E-62447F464DA1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714875" y="586800"/>
            <a:ext cx="3604419" cy="732238"/>
          </a:xfrm>
        </p:spPr>
        <p:txBody>
          <a:bodyPr/>
          <a:lstStyle/>
          <a:p>
            <a:r>
              <a:rPr lang="en-US" dirty="0"/>
              <a:t>LOOCV</a:t>
            </a:r>
          </a:p>
        </p:txBody>
      </p:sp>
    </p:spTree>
    <p:extLst>
      <p:ext uri="{BB962C8B-B14F-4D97-AF65-F5344CB8AC3E}">
        <p14:creationId xmlns:p14="http://schemas.microsoft.com/office/powerpoint/2010/main" val="59002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DBD59-8598-47D9-90B2-F0B82D76E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25" y="585793"/>
            <a:ext cx="3595688" cy="732238"/>
          </a:xfrm>
        </p:spPr>
        <p:txBody>
          <a:bodyPr anchor="t">
            <a:normAutofit/>
          </a:bodyPr>
          <a:lstStyle/>
          <a:p>
            <a:r>
              <a:rPr lang="en-US" dirty="0"/>
              <a:t>Layer Norm, Scratch Training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BB3A3-3039-41D1-B3B3-50526F391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4427" y="4568400"/>
            <a:ext cx="6106180" cy="57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Midterm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CB768-F483-4F21-8088-4D089DA4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" y="4568400"/>
            <a:ext cx="1114424" cy="57228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194BDB0-F4EA-4DD6-8281-CCE2440D0CE0}" type="slidenum">
              <a:rPr lang="en-GB" smtClean="0"/>
              <a:pPr>
                <a:spcAft>
                  <a:spcPts val="600"/>
                </a:spcAft>
              </a:pPr>
              <a:t>14</a:t>
            </a:fld>
            <a:endParaRPr lang="en-GB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1EFB2E32-36B1-41CA-8EEA-2F19141EE0F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714875" y="586800"/>
            <a:ext cx="3604419" cy="732238"/>
          </a:xfrm>
        </p:spPr>
        <p:txBody>
          <a:bodyPr/>
          <a:lstStyle/>
          <a:p>
            <a:r>
              <a:rPr lang="en-US" dirty="0"/>
              <a:t>Layer Norm, Transfer Learning</a:t>
            </a:r>
          </a:p>
        </p:txBody>
      </p:sp>
      <p:pic>
        <p:nvPicPr>
          <p:cNvPr id="25" name="Content Placeholder 24" descr="Diagram&#10;&#10;Description automatically generated">
            <a:extLst>
              <a:ext uri="{FF2B5EF4-FFF2-40B4-BE49-F238E27FC236}">
                <a16:creationId xmlns:a16="http://schemas.microsoft.com/office/drawing/2014/main" id="{19CEBABD-ED4B-42B2-927D-8DDF795D14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5" t="24520" r="18554" b="20585"/>
          <a:stretch/>
        </p:blipFill>
        <p:spPr>
          <a:xfrm>
            <a:off x="4725194" y="1016000"/>
            <a:ext cx="3306728" cy="3124200"/>
          </a:xfrm>
        </p:spPr>
      </p:pic>
      <p:pic>
        <p:nvPicPr>
          <p:cNvPr id="23" name="Content Placeholder 22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F8DD1AD2-D631-4B87-A5A8-3A1C89935CE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5" t="24520" r="18554" b="20585"/>
          <a:stretch/>
        </p:blipFill>
        <p:spPr>
          <a:xfrm>
            <a:off x="758825" y="1016000"/>
            <a:ext cx="3306728" cy="3124200"/>
          </a:xfrm>
        </p:spPr>
      </p:pic>
    </p:spTree>
    <p:extLst>
      <p:ext uri="{BB962C8B-B14F-4D97-AF65-F5344CB8AC3E}">
        <p14:creationId xmlns:p14="http://schemas.microsoft.com/office/powerpoint/2010/main" val="55421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DBD59-8598-47D9-90B2-F0B82D76E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std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BB3A3-3039-41D1-B3B3-50526F391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CB768-F483-4F21-8088-4D089DA4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15</a:t>
            </a:fld>
            <a:endParaRPr lang="en-GB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33F7BB7-9111-4F75-AA72-AE551C721976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7" name="Content Placeholder 16" descr="Diagram&#10;&#10;Description automatically generated">
            <a:extLst>
              <a:ext uri="{FF2B5EF4-FFF2-40B4-BE49-F238E27FC236}">
                <a16:creationId xmlns:a16="http://schemas.microsoft.com/office/drawing/2014/main" id="{EF41392C-4909-4439-97D2-DEC6A17A12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4" t="24568" r="18271" b="20370"/>
          <a:stretch/>
        </p:blipFill>
        <p:spPr>
          <a:xfrm>
            <a:off x="1064560" y="1347841"/>
            <a:ext cx="2981042" cy="2828817"/>
          </a:xfrm>
          <a:prstGeom prst="rect">
            <a:avLst/>
          </a:prstGeom>
        </p:spPr>
      </p:pic>
      <p:pic>
        <p:nvPicPr>
          <p:cNvPr id="18" name="Content Placeholder 17" descr="A picture containing diagram&#10;&#10;Description automatically generated">
            <a:extLst>
              <a:ext uri="{FF2B5EF4-FFF2-40B4-BE49-F238E27FC236}">
                <a16:creationId xmlns:a16="http://schemas.microsoft.com/office/drawing/2014/main" id="{78DB7E0B-B577-4E46-899F-0E4B76BCF2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9" t="24904" r="17945" b="19720"/>
          <a:stretch/>
        </p:blipFill>
        <p:spPr>
          <a:xfrm>
            <a:off x="5030916" y="1347831"/>
            <a:ext cx="2981068" cy="282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27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DBD59-8598-47D9-90B2-F0B82D76E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25" y="585793"/>
            <a:ext cx="3595688" cy="732238"/>
          </a:xfrm>
        </p:spPr>
        <p:txBody>
          <a:bodyPr anchor="t">
            <a:normAutofit/>
          </a:bodyPr>
          <a:lstStyle/>
          <a:p>
            <a:r>
              <a:rPr lang="en-US" dirty="0"/>
              <a:t>Layer std, Scratch Training</a:t>
            </a:r>
            <a:endParaRPr lang="en-GB" dirty="0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1D7F5559-BD78-4648-9F7A-98A42C205B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61" r="-2" b="1620"/>
          <a:stretch/>
        </p:blipFill>
        <p:spPr>
          <a:xfrm>
            <a:off x="755650" y="1295401"/>
            <a:ext cx="3598863" cy="2933700"/>
          </a:xfrm>
          <a:prstGeom prst="rect">
            <a:avLst/>
          </a:prstGeom>
          <a:noFill/>
        </p:spPr>
      </p:pic>
      <p:pic>
        <p:nvPicPr>
          <p:cNvPr id="9" name="Picture 8" descr="Diagram, schematic&#10;&#10;Description automatically generated">
            <a:extLst>
              <a:ext uri="{FF2B5EF4-FFF2-40B4-BE49-F238E27FC236}">
                <a16:creationId xmlns:a16="http://schemas.microsoft.com/office/drawing/2014/main" id="{0A43F489-7A95-40A9-9CF6-7C6734722CB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8" r="-2" b="837"/>
          <a:stretch/>
        </p:blipFill>
        <p:spPr>
          <a:xfrm>
            <a:off x="4723606" y="1296000"/>
            <a:ext cx="3595688" cy="2933101"/>
          </a:xfrm>
          <a:prstGeom prst="rect">
            <a:avLst/>
          </a:prstGeo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BB3A3-3039-41D1-B3B3-50526F391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4427" y="4568400"/>
            <a:ext cx="6106180" cy="57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Midterm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CB768-F483-4F21-8088-4D089DA4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" y="4568400"/>
            <a:ext cx="1114424" cy="57228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194BDB0-F4EA-4DD6-8281-CCE2440D0CE0}" type="slidenum">
              <a:rPr lang="en-GB" smtClean="0"/>
              <a:pPr>
                <a:spcAft>
                  <a:spcPts val="600"/>
                </a:spcAft>
              </a:pPr>
              <a:t>16</a:t>
            </a:fld>
            <a:endParaRPr lang="en-GB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2CE82C4-DE0E-4661-841B-45E7DD626E3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714875" y="586800"/>
            <a:ext cx="3604419" cy="732238"/>
          </a:xfrm>
        </p:spPr>
        <p:txBody>
          <a:bodyPr/>
          <a:lstStyle/>
          <a:p>
            <a:r>
              <a:rPr lang="en-US" dirty="0"/>
              <a:t>Layer std, Transfer Learning</a:t>
            </a:r>
          </a:p>
        </p:txBody>
      </p:sp>
    </p:spTree>
    <p:extLst>
      <p:ext uri="{BB962C8B-B14F-4D97-AF65-F5344CB8AC3E}">
        <p14:creationId xmlns:p14="http://schemas.microsoft.com/office/powerpoint/2010/main" val="4251273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67820B1-1E1E-40CD-9031-F4C4F9AB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dataset size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5F2EA-2E02-4AEF-A1BC-F7164CC5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F68AC-A1B3-400E-8A79-9B04A938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17</a:t>
            </a:fld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B262DB7-990C-48FC-8819-43DF417B1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Effects of dataset size</a:t>
            </a:r>
          </a:p>
          <a:p>
            <a:pPr marL="523875" lvl="2" indent="-342900"/>
            <a:r>
              <a:rPr lang="en-US" dirty="0"/>
              <a:t>Isolate 1 sample for final testing</a:t>
            </a:r>
          </a:p>
          <a:p>
            <a:pPr marL="523875" lvl="2" indent="-342900"/>
            <a:r>
              <a:rPr lang="en-US" dirty="0"/>
              <a:t>Train on 1-3 sample and evaluate perf on the test set</a:t>
            </a:r>
          </a:p>
          <a:p>
            <a:pPr marL="523875" lvl="2" indent="-342900"/>
            <a:endParaRPr lang="en-US" dirty="0"/>
          </a:p>
          <a:p>
            <a:pPr marL="523875" lvl="2" indent="-342900"/>
            <a:r>
              <a:rPr lang="en-GB" dirty="0"/>
              <a:t>Cross testing? (since perf are phantom dependant)</a:t>
            </a:r>
          </a:p>
        </p:txBody>
      </p:sp>
    </p:spTree>
    <p:extLst>
      <p:ext uri="{BB962C8B-B14F-4D97-AF65-F5344CB8AC3E}">
        <p14:creationId xmlns:p14="http://schemas.microsoft.com/office/powerpoint/2010/main" val="47106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67820B1-1E1E-40CD-9031-F4C4F9AB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dataset size (scratch)</a:t>
            </a:r>
            <a:endParaRPr lang="en-GB" dirty="0"/>
          </a:p>
        </p:txBody>
      </p:sp>
      <p:pic>
        <p:nvPicPr>
          <p:cNvPr id="12" name="Content Placeholder 11" descr="Chart, box and whisker chart&#10;&#10;Description automatically generated">
            <a:extLst>
              <a:ext uri="{FF2B5EF4-FFF2-40B4-BE49-F238E27FC236}">
                <a16:creationId xmlns:a16="http://schemas.microsoft.com/office/drawing/2014/main" id="{75A31FC0-8398-4F5D-9949-FFE23DA86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25" y="1508390"/>
            <a:ext cx="7556500" cy="2518833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5F2EA-2E02-4AEF-A1BC-F7164CC5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F68AC-A1B3-400E-8A79-9B04A938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149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67820B1-1E1E-40CD-9031-F4C4F9AB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dataset size (transfer)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5F2EA-2E02-4AEF-A1BC-F7164CC5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F68AC-A1B3-400E-8A79-9B04A938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19</a:t>
            </a:fld>
            <a:endParaRPr lang="en-GB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0D11D18-83AE-4B2E-A3D6-4EADE05A3F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25" y="1508390"/>
            <a:ext cx="7556500" cy="2518833"/>
          </a:xfrm>
        </p:spPr>
      </p:pic>
    </p:spTree>
    <p:extLst>
      <p:ext uri="{BB962C8B-B14F-4D97-AF65-F5344CB8AC3E}">
        <p14:creationId xmlns:p14="http://schemas.microsoft.com/office/powerpoint/2010/main" val="21054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Acquisition &amp; Processing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332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E207793-3908-4EC5-B49D-91176E30F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Scratch Learning</a:t>
            </a:r>
            <a:endParaRPr lang="en-GB" dirty="0"/>
          </a:p>
        </p:txBody>
      </p:sp>
      <p:pic>
        <p:nvPicPr>
          <p:cNvPr id="11" name="Content Placeholder 10" descr="Text&#10;&#10;Description automatically generated">
            <a:extLst>
              <a:ext uri="{FF2B5EF4-FFF2-40B4-BE49-F238E27FC236}">
                <a16:creationId xmlns:a16="http://schemas.microsoft.com/office/drawing/2014/main" id="{E48953A3-BDDD-4C4A-B9AD-A393B0217A6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9" t="10876" r="9469" b="8604"/>
          <a:stretch/>
        </p:blipFill>
        <p:spPr>
          <a:xfrm>
            <a:off x="758825" y="1468437"/>
            <a:ext cx="2838451" cy="271179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49863-7864-45FD-970C-1B4621CB0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095156-88E5-46C0-B87F-6ED589F1A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20</a:t>
            </a:fld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057E997-BF8C-474B-AB2B-098F92752DA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Transfer</a:t>
            </a:r>
            <a:endParaRPr lang="en-GB" dirty="0"/>
          </a:p>
        </p:txBody>
      </p:sp>
      <p:pic>
        <p:nvPicPr>
          <p:cNvPr id="17" name="Content Placeholder 16" descr="Text&#10;&#10;Description automatically generated">
            <a:extLst>
              <a:ext uri="{FF2B5EF4-FFF2-40B4-BE49-F238E27FC236}">
                <a16:creationId xmlns:a16="http://schemas.microsoft.com/office/drawing/2014/main" id="{42AB5914-397F-42BA-B8B7-9FDE230FCA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1" t="10876" r="8171" b="9253"/>
          <a:stretch/>
        </p:blipFill>
        <p:spPr>
          <a:xfrm>
            <a:off x="4572000" y="1468437"/>
            <a:ext cx="2838451" cy="2660036"/>
          </a:xfrm>
        </p:spPr>
      </p:pic>
    </p:spTree>
    <p:extLst>
      <p:ext uri="{BB962C8B-B14F-4D97-AF65-F5344CB8AC3E}">
        <p14:creationId xmlns:p14="http://schemas.microsoft.com/office/powerpoint/2010/main" val="6005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2E5C32C-FEAE-48BD-B7E4-F7E370CBE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B3B4D7C-578E-4065-8C3E-1B9157AD3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E9AC6-A869-4583-B05C-087643551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FE733-7B88-4D0D-98C9-58E6E8808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613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Logo – Dual branding: partnership logo’s</a:t>
            </a:r>
            <a:endParaRPr lang="en-GB" dirty="0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1400" dirty="0"/>
              <a:t>Within the logo system of TU/e, collaborations with strategic partners can be expressed in a ‘Partnership logo’. It is a form of dual branding in which the logos of the partner and TU/e are placed next to each other. The partnership logo is designed according to the following guidelines:</a:t>
            </a:r>
          </a:p>
          <a:p>
            <a:pPr lvl="1"/>
            <a:endParaRPr lang="en-US" sz="1400" dirty="0"/>
          </a:p>
          <a:p>
            <a:pPr lvl="2"/>
            <a:r>
              <a:rPr lang="en-US" sz="1400" dirty="0"/>
              <a:t>The TU/e logo is positioned in the bottom right-hand corner of the slide. The partner’s logo is placed next to it with a minimum margin of 0,35 cm.</a:t>
            </a:r>
          </a:p>
          <a:p>
            <a:pPr lvl="2"/>
            <a:r>
              <a:rPr lang="en-US" sz="1400" dirty="0"/>
              <a:t>It is preferable to use a monochrome version of the partner’s logo for this purpose.</a:t>
            </a:r>
          </a:p>
          <a:p>
            <a:pPr lvl="2"/>
            <a:r>
              <a:rPr lang="en-US" sz="1400" dirty="0"/>
              <a:t>The TU/e logo is colored using the ‘Coloring principle’. This means that the background of the boxed TU/e logo takes on the (most dominant) color of the partner logo.</a:t>
            </a:r>
          </a:p>
          <a:p>
            <a:pPr lvl="2"/>
            <a:r>
              <a:rPr lang="en-US" sz="1400" dirty="0"/>
              <a:t>The color specifications of the partner’s house style guidelines determine the correct coloring of the TU/e logo.</a:t>
            </a:r>
          </a:p>
          <a:p>
            <a:pPr lvl="2"/>
            <a:r>
              <a:rPr lang="en-US" sz="1400" dirty="0"/>
              <a:t>You can also use the Eyedropper Tool in PowerPoint. Match the color of the partner’s logo with the background of the boxed TU/e logo.</a:t>
            </a:r>
            <a:endParaRPr lang="en-GB" sz="1400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7804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Dual branding: partnership logo’s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>
          <a:solidFill>
            <a:srgbClr val="EEE8E8"/>
          </a:solidFill>
        </p:spPr>
        <p:txBody>
          <a:bodyPr/>
          <a:lstStyle/>
          <a:p>
            <a:pPr lvl="2"/>
            <a:r>
              <a:rPr lang="en-GB" sz="1400" dirty="0"/>
              <a:t>Open </a:t>
            </a:r>
            <a:r>
              <a:rPr lang="en-GB" sz="1400" dirty="0" err="1"/>
              <a:t>Masterslide</a:t>
            </a:r>
            <a:r>
              <a:rPr lang="en-GB" sz="1400" dirty="0"/>
              <a:t> (</a:t>
            </a:r>
            <a:r>
              <a:rPr lang="en-GB" sz="1400" dirty="0" err="1"/>
              <a:t>Beeld</a:t>
            </a:r>
            <a:r>
              <a:rPr lang="en-GB" sz="1400" dirty="0"/>
              <a:t> / View -&gt; </a:t>
            </a:r>
            <a:r>
              <a:rPr lang="en-GB" sz="1400" dirty="0" err="1"/>
              <a:t>Diamodel</a:t>
            </a:r>
            <a:r>
              <a:rPr lang="en-GB" sz="1400" dirty="0"/>
              <a:t> / Master)</a:t>
            </a:r>
          </a:p>
          <a:p>
            <a:pPr lvl="2"/>
            <a:endParaRPr lang="en-GB" sz="1400" dirty="0"/>
          </a:p>
          <a:p>
            <a:pPr lvl="2"/>
            <a:r>
              <a:rPr lang="en-US" sz="1400" dirty="0"/>
              <a:t>Select the first Master at the top</a:t>
            </a:r>
          </a:p>
          <a:p>
            <a:pPr lvl="2"/>
            <a:endParaRPr lang="en-GB" sz="1400" dirty="0"/>
          </a:p>
          <a:p>
            <a:pPr lvl="2"/>
            <a:r>
              <a:rPr lang="en-GB" sz="1400" dirty="0"/>
              <a:t>Right-click example logo and choose </a:t>
            </a:r>
            <a:r>
              <a:rPr lang="en-GB" sz="1400" dirty="0" err="1"/>
              <a:t>Afbeelding</a:t>
            </a:r>
            <a:r>
              <a:rPr lang="en-GB" sz="1400" dirty="0"/>
              <a:t> </a:t>
            </a:r>
            <a:r>
              <a:rPr lang="en-GB" sz="1400" dirty="0" err="1"/>
              <a:t>wijzigen</a:t>
            </a:r>
            <a:r>
              <a:rPr lang="en-GB" sz="1400" dirty="0"/>
              <a:t> / Change Image …</a:t>
            </a:r>
          </a:p>
          <a:p>
            <a:pPr lvl="2"/>
            <a:r>
              <a:rPr lang="en-GB" sz="1400" dirty="0"/>
              <a:t>Browse for the partner logo</a:t>
            </a:r>
          </a:p>
          <a:p>
            <a:pPr lvl="2"/>
            <a:r>
              <a:rPr lang="en-GB" sz="1400" dirty="0"/>
              <a:t>Select the partner logo, click tab </a:t>
            </a:r>
            <a:r>
              <a:rPr lang="en-GB" sz="1400" dirty="0" err="1"/>
              <a:t>Opmaak</a:t>
            </a:r>
            <a:r>
              <a:rPr lang="en-GB" sz="1400" dirty="0"/>
              <a:t> / Format, click </a:t>
            </a:r>
            <a:r>
              <a:rPr lang="en-GB" sz="1400" dirty="0" err="1"/>
              <a:t>Kleur</a:t>
            </a:r>
            <a:r>
              <a:rPr lang="en-GB" sz="1400" dirty="0"/>
              <a:t> / </a:t>
            </a:r>
            <a:r>
              <a:rPr lang="en-GB" sz="1400" dirty="0" err="1"/>
              <a:t>Color</a:t>
            </a:r>
            <a:r>
              <a:rPr lang="en-GB" sz="1400" dirty="0"/>
              <a:t>-pulldown, next Meer </a:t>
            </a:r>
            <a:r>
              <a:rPr lang="en-GB" sz="1400" dirty="0" err="1"/>
              <a:t>variaties</a:t>
            </a:r>
            <a:r>
              <a:rPr lang="en-GB" sz="1400" dirty="0"/>
              <a:t> / More variations, and select Pipet / Eyedropper</a:t>
            </a:r>
          </a:p>
          <a:p>
            <a:pPr lvl="2"/>
            <a:r>
              <a:rPr lang="en-GB" sz="1400" dirty="0"/>
              <a:t>Select </a:t>
            </a:r>
            <a:r>
              <a:rPr lang="en-US" sz="1400" dirty="0"/>
              <a:t>the (most dominant) color of the partner logo</a:t>
            </a:r>
          </a:p>
          <a:p>
            <a:pPr lvl="2"/>
            <a:r>
              <a:rPr lang="en-GB" sz="1400" dirty="0"/>
              <a:t>Right-click the TU/e logo and choose </a:t>
            </a:r>
            <a:r>
              <a:rPr lang="en-GB" sz="1400" dirty="0" err="1"/>
              <a:t>Afbeelding</a:t>
            </a:r>
            <a:r>
              <a:rPr lang="en-GB" sz="1400" dirty="0"/>
              <a:t> </a:t>
            </a:r>
            <a:r>
              <a:rPr lang="en-GB" sz="1400" dirty="0" err="1"/>
              <a:t>opmaken</a:t>
            </a:r>
            <a:r>
              <a:rPr lang="en-GB" sz="1400" dirty="0"/>
              <a:t> … / Format Image …</a:t>
            </a:r>
          </a:p>
          <a:p>
            <a:pPr lvl="2"/>
            <a:r>
              <a:rPr lang="en-GB" sz="1400" dirty="0"/>
              <a:t>Use </a:t>
            </a:r>
            <a:r>
              <a:rPr lang="en-GB" sz="1400" dirty="0" err="1"/>
              <a:t>Opvulling</a:t>
            </a:r>
            <a:r>
              <a:rPr lang="en-GB" sz="1400" dirty="0"/>
              <a:t> / Filling -&gt; </a:t>
            </a:r>
            <a:r>
              <a:rPr lang="en-GB" sz="1400" dirty="0" err="1"/>
              <a:t>Opvulling</a:t>
            </a:r>
            <a:r>
              <a:rPr lang="en-GB" sz="1400" dirty="0"/>
              <a:t>, </a:t>
            </a:r>
            <a:r>
              <a:rPr lang="en-GB" sz="1400" dirty="0" err="1"/>
              <a:t>effen</a:t>
            </a:r>
            <a:r>
              <a:rPr lang="en-GB" sz="1400" dirty="0"/>
              <a:t> / Filling, solid -&gt; </a:t>
            </a:r>
            <a:r>
              <a:rPr lang="en-GB" sz="1400" dirty="0" err="1"/>
              <a:t>Kleur</a:t>
            </a:r>
            <a:r>
              <a:rPr lang="en-GB" sz="1400" dirty="0"/>
              <a:t> / </a:t>
            </a:r>
            <a:r>
              <a:rPr lang="en-GB" sz="1400" dirty="0" err="1"/>
              <a:t>Color</a:t>
            </a:r>
            <a:r>
              <a:rPr lang="en-GB" sz="1400" dirty="0"/>
              <a:t> pulldown and next choose the first </a:t>
            </a:r>
            <a:r>
              <a:rPr lang="en-GB" sz="1400" dirty="0" err="1"/>
              <a:t>color</a:t>
            </a:r>
            <a:r>
              <a:rPr lang="en-GB" sz="1400" dirty="0"/>
              <a:t> from the </a:t>
            </a:r>
            <a:r>
              <a:rPr lang="en-GB" sz="1400" dirty="0" err="1"/>
              <a:t>Recente</a:t>
            </a:r>
            <a:r>
              <a:rPr lang="en-GB" sz="1400" dirty="0"/>
              <a:t> </a:t>
            </a:r>
            <a:r>
              <a:rPr lang="en-GB" sz="1400" dirty="0" err="1"/>
              <a:t>kleuren</a:t>
            </a:r>
            <a:r>
              <a:rPr lang="en-GB" sz="1400" dirty="0"/>
              <a:t> / Recent </a:t>
            </a:r>
            <a:r>
              <a:rPr lang="en-GB" sz="1400" dirty="0" err="1"/>
              <a:t>colors</a:t>
            </a:r>
            <a:endParaRPr lang="en-GB" sz="1400" dirty="0"/>
          </a:p>
          <a:p>
            <a:pPr lvl="2"/>
            <a:r>
              <a:rPr lang="en-GB" sz="1400" dirty="0"/>
              <a:t>Close </a:t>
            </a:r>
            <a:r>
              <a:rPr lang="en-GB" sz="1400" dirty="0" err="1"/>
              <a:t>Masterslide</a:t>
            </a:r>
            <a:r>
              <a:rPr lang="en-GB" sz="1400" dirty="0"/>
              <a:t> to return to the slides</a:t>
            </a:r>
          </a:p>
          <a:p>
            <a:pPr lvl="2"/>
            <a:endParaRPr lang="en-GB" sz="1400" dirty="0"/>
          </a:p>
          <a:p>
            <a:pPr lvl="2"/>
            <a:endParaRPr lang="en-US" sz="1400" dirty="0"/>
          </a:p>
          <a:p>
            <a:pPr lvl="2"/>
            <a:endParaRPr lang="en-GB" sz="14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0829" y="1641439"/>
            <a:ext cx="691927" cy="48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915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8AF78-F88B-4CC2-BCF2-83AEAD8C5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Radial Sampling on Walnuts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54B367-57C6-4A82-8BB5-CC439CF43FF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Axial to Radial Sampling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EA98A3-9E56-4E18-9119-7A54146CD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ED418-CDA9-4E7F-B98F-D7D0FB9F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3</a:t>
            </a:fld>
            <a:endParaRPr lang="en-GB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35B99FB-4E1C-4B32-8817-7F9C81C4DA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C3D12201-B807-4E5F-9FFA-5BDCC827B67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612" y="2684851"/>
            <a:ext cx="4310386" cy="18835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ACCCA7-BEF4-483A-AAF5-0B2273E3D9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612" y="518400"/>
            <a:ext cx="4348758" cy="2174379"/>
          </a:xfrm>
          <a:prstGeom prst="rect">
            <a:avLst/>
          </a:prstGeom>
        </p:spPr>
      </p:pic>
      <p:sp>
        <p:nvSpPr>
          <p:cNvPr id="10" name="L-Shape 9">
            <a:extLst>
              <a:ext uri="{FF2B5EF4-FFF2-40B4-BE49-F238E27FC236}">
                <a16:creationId xmlns:a16="http://schemas.microsoft.com/office/drawing/2014/main" id="{2258709F-230E-4B48-ABC4-0CE912C2C0A1}"/>
              </a:ext>
            </a:extLst>
          </p:cNvPr>
          <p:cNvSpPr/>
          <p:nvPr/>
        </p:nvSpPr>
        <p:spPr>
          <a:xfrm rot="13454896">
            <a:off x="7148060" y="1492073"/>
            <a:ext cx="248925" cy="248925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450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D77EE-22FC-4485-9231-AC71A31AC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of Artificial Cone-Beam Scans</a:t>
            </a:r>
            <a:endParaRPr lang="en-GB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608434B-5D04-483C-85CC-2DA9682CE3F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Using real scanning trajectories, simulate CBCT scans:</a:t>
            </a:r>
          </a:p>
          <a:p>
            <a:pPr marL="523875" lvl="2" indent="-342900"/>
            <a:r>
              <a:rPr lang="en-US" dirty="0"/>
              <a:t>Compare diff between true and sim</a:t>
            </a:r>
          </a:p>
          <a:p>
            <a:pPr marL="523875" lvl="2" indent="-342900"/>
            <a:r>
              <a:rPr lang="en-US" dirty="0"/>
              <a:t>Diff </a:t>
            </a:r>
            <a:r>
              <a:rPr lang="en-US" dirty="0" err="1"/>
              <a:t>wrt</a:t>
            </a:r>
            <a:r>
              <a:rPr lang="en-US" dirty="0"/>
              <a:t> max delta true/sim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614804-837D-47AB-9F97-70975D12F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B693B-1A90-4B51-A5A3-3BC666DD7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27" name="Picture Placeholder 26" descr="Chart, bar chart&#10;&#10;Description automatically generated">
            <a:extLst>
              <a:ext uri="{FF2B5EF4-FFF2-40B4-BE49-F238E27FC236}">
                <a16:creationId xmlns:a16="http://schemas.microsoft.com/office/drawing/2014/main" id="{41048F22-0803-4ED6-BD9C-BAEA2E23E94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" r="15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060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FE31E-F7A1-4748-95A8-110AC436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on Anthropomorphic Phantoms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7AC3C-93DF-4756-9043-F83C74A20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343E4-EC8C-43ED-BF2F-11EA4ED1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5</a:t>
            </a:fld>
            <a:endParaRPr lang="en-GB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5826176-F56E-440C-AD0A-124EAC5474F6}"/>
              </a:ext>
            </a:extLst>
          </p:cNvPr>
          <p:cNvGrpSpPr/>
          <p:nvPr/>
        </p:nvGrpSpPr>
        <p:grpSpPr>
          <a:xfrm>
            <a:off x="5803288" y="1248510"/>
            <a:ext cx="2833221" cy="2838354"/>
            <a:chOff x="4814931" y="1248511"/>
            <a:chExt cx="2833221" cy="283835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236C867-AA99-4764-B5EE-F4001888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0833" y="2665831"/>
              <a:ext cx="1417319" cy="141731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E45B2EE-F0EA-40D2-9CA5-A049D70FA1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14931" y="2669546"/>
              <a:ext cx="1417319" cy="1417319"/>
            </a:xfrm>
            <a:prstGeom prst="rect">
              <a:avLst/>
            </a:prstGeom>
          </p:spPr>
        </p:pic>
        <p:pic>
          <p:nvPicPr>
            <p:cNvPr id="12" name="Picture 11" descr="A picture containing dark, light&#10;&#10;Description automatically generated">
              <a:extLst>
                <a:ext uri="{FF2B5EF4-FFF2-40B4-BE49-F238E27FC236}">
                  <a16:creationId xmlns:a16="http://schemas.microsoft.com/office/drawing/2014/main" id="{35832AE8-1998-453D-B471-AE597ED2EF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0833" y="1248511"/>
              <a:ext cx="1417319" cy="141731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AF1B39A-4469-4991-AC57-09FA43177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14931" y="1252226"/>
              <a:ext cx="1417319" cy="1417319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702DA3F-4024-48C3-8ED8-0091CE466227}"/>
              </a:ext>
            </a:extLst>
          </p:cNvPr>
          <p:cNvGrpSpPr/>
          <p:nvPr/>
        </p:nvGrpSpPr>
        <p:grpSpPr>
          <a:xfrm>
            <a:off x="752473" y="1248510"/>
            <a:ext cx="2840990" cy="2838352"/>
            <a:chOff x="752473" y="1248510"/>
            <a:chExt cx="2840990" cy="2838352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F416867-6D26-44DD-ADF8-8A32E6B1AE30}"/>
                </a:ext>
              </a:extLst>
            </p:cNvPr>
            <p:cNvGrpSpPr/>
            <p:nvPr/>
          </p:nvGrpSpPr>
          <p:grpSpPr>
            <a:xfrm>
              <a:off x="2176144" y="1255939"/>
              <a:ext cx="1417319" cy="1417319"/>
              <a:chOff x="2178979" y="1255940"/>
              <a:chExt cx="1417319" cy="1417319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6AF4E558-48BC-4F1F-B8CA-C0AEDE69C8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979" y="1255940"/>
                <a:ext cx="1417319" cy="1417319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49F71DE-0031-4EE9-85BC-D44BCFF0EDD5}"/>
                  </a:ext>
                </a:extLst>
              </p:cNvPr>
              <p:cNvSpPr txBox="1"/>
              <p:nvPr/>
            </p:nvSpPr>
            <p:spPr>
              <a:xfrm>
                <a:off x="2178979" y="1255940"/>
                <a:ext cx="4987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6</a:t>
                </a:r>
                <a:endParaRPr lang="en-GB" sz="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3373052-BD2A-479A-A7F8-E3F5409E2D23}"/>
                </a:ext>
              </a:extLst>
            </p:cNvPr>
            <p:cNvGrpSpPr/>
            <p:nvPr/>
          </p:nvGrpSpPr>
          <p:grpSpPr>
            <a:xfrm>
              <a:off x="758824" y="1248510"/>
              <a:ext cx="1418737" cy="1421033"/>
              <a:chOff x="758824" y="1248510"/>
              <a:chExt cx="1418737" cy="1421033"/>
            </a:xfrm>
          </p:grpSpPr>
          <p:pic>
            <p:nvPicPr>
              <p:cNvPr id="24" name="Picture 23" descr="A picture containing text&#10;&#10;Description automatically generated">
                <a:extLst>
                  <a:ext uri="{FF2B5EF4-FFF2-40B4-BE49-F238E27FC236}">
                    <a16:creationId xmlns:a16="http://schemas.microsoft.com/office/drawing/2014/main" id="{DAD4841D-A7DC-4272-8FE7-76CB2DC352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0242" y="1252224"/>
                <a:ext cx="1417319" cy="1417319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ABB398D-137E-4D3C-96E7-DFF5B3AD2D61}"/>
                  </a:ext>
                </a:extLst>
              </p:cNvPr>
              <p:cNvSpPr txBox="1"/>
              <p:nvPr/>
            </p:nvSpPr>
            <p:spPr>
              <a:xfrm>
                <a:off x="758824" y="1248510"/>
                <a:ext cx="6985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32F43A7-1076-45C0-B1B3-4922E5E4E6B8}"/>
                </a:ext>
              </a:extLst>
            </p:cNvPr>
            <p:cNvGrpSpPr/>
            <p:nvPr/>
          </p:nvGrpSpPr>
          <p:grpSpPr>
            <a:xfrm>
              <a:off x="752473" y="2665830"/>
              <a:ext cx="1423671" cy="1417319"/>
              <a:chOff x="752473" y="2665830"/>
              <a:chExt cx="1423671" cy="1417319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A151ADB8-F73A-48C9-B737-F6CB5A8388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8825" y="2665830"/>
                <a:ext cx="1417319" cy="1417319"/>
              </a:xfrm>
              <a:prstGeom prst="rect">
                <a:avLst/>
              </a:prstGeom>
            </p:spPr>
          </p:pic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754AE37-ECAB-44B9-936A-11EEDCA95144}"/>
                  </a:ext>
                </a:extLst>
              </p:cNvPr>
              <p:cNvSpPr txBox="1"/>
              <p:nvPr/>
            </p:nvSpPr>
            <p:spPr>
              <a:xfrm>
                <a:off x="752473" y="2693011"/>
                <a:ext cx="6985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E24DE26-478C-4EE0-8773-FF8C1E27143E}"/>
                </a:ext>
              </a:extLst>
            </p:cNvPr>
            <p:cNvGrpSpPr/>
            <p:nvPr/>
          </p:nvGrpSpPr>
          <p:grpSpPr>
            <a:xfrm>
              <a:off x="2176144" y="2669543"/>
              <a:ext cx="1417319" cy="1417319"/>
              <a:chOff x="2176144" y="2669543"/>
              <a:chExt cx="1417319" cy="1417319"/>
            </a:xfrm>
          </p:grpSpPr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6CBECC1D-9240-4F1D-B6C8-71BFFFB685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6144" y="2669543"/>
                <a:ext cx="1417319" cy="1417319"/>
              </a:xfrm>
              <a:prstGeom prst="rect">
                <a:avLst/>
              </a:prstGeom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48B71B5-083B-4D71-9FE0-8393D6955AF3}"/>
                  </a:ext>
                </a:extLst>
              </p:cNvPr>
              <p:cNvSpPr txBox="1"/>
              <p:nvPr/>
            </p:nvSpPr>
            <p:spPr>
              <a:xfrm>
                <a:off x="2176145" y="2673258"/>
                <a:ext cx="4987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7</a:t>
                </a:r>
                <a:endParaRPr lang="en-GB" sz="800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4A00A05E-D83A-44EF-8403-AE92B2E467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89545" y="2101866"/>
            <a:ext cx="2014827" cy="1127928"/>
          </a:xfrm>
          <a:prstGeom prst="rect">
            <a:avLst/>
          </a:prstGeom>
        </p:spPr>
      </p:pic>
      <p:sp>
        <p:nvSpPr>
          <p:cNvPr id="42" name="L-Shape 41">
            <a:extLst>
              <a:ext uri="{FF2B5EF4-FFF2-40B4-BE49-F238E27FC236}">
                <a16:creationId xmlns:a16="http://schemas.microsoft.com/office/drawing/2014/main" id="{1BC7FB1A-4339-4567-B78E-7082787671C8}"/>
              </a:ext>
            </a:extLst>
          </p:cNvPr>
          <p:cNvSpPr/>
          <p:nvPr/>
        </p:nvSpPr>
        <p:spPr>
          <a:xfrm rot="13454896">
            <a:off x="3490806" y="2542647"/>
            <a:ext cx="213815" cy="213815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L-Shape 42">
            <a:extLst>
              <a:ext uri="{FF2B5EF4-FFF2-40B4-BE49-F238E27FC236}">
                <a16:creationId xmlns:a16="http://schemas.microsoft.com/office/drawing/2014/main" id="{391B131E-EF45-4D5A-BD72-B6811E027ACC}"/>
              </a:ext>
            </a:extLst>
          </p:cNvPr>
          <p:cNvSpPr/>
          <p:nvPr/>
        </p:nvSpPr>
        <p:spPr>
          <a:xfrm rot="13454896">
            <a:off x="5597465" y="2569162"/>
            <a:ext cx="213815" cy="213815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595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F9EFB-C6FB-4FDB-B770-0BAFA37E7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Dataset(s) …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5861BD-892A-4D00-A283-D67370F91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68F70-9C95-4668-9F1E-7C8675A8E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6</a:t>
            </a:fld>
            <a:endParaRPr lang="en-GB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6CDCDE0-6A21-4AF6-8B2D-E85C62121560}"/>
              </a:ext>
            </a:extLst>
          </p:cNvPr>
          <p:cNvGrpSpPr/>
          <p:nvPr/>
        </p:nvGrpSpPr>
        <p:grpSpPr>
          <a:xfrm>
            <a:off x="5524499" y="1256524"/>
            <a:ext cx="2100812" cy="2624221"/>
            <a:chOff x="5460999" y="1021439"/>
            <a:chExt cx="2100812" cy="262422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A138A60-4913-47A3-BD23-AAD188793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1000" y="1021439"/>
              <a:ext cx="2100811" cy="131172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55F10F4-8BDA-4748-88E3-895FF0920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60999" y="2333165"/>
              <a:ext cx="2100811" cy="1312495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3BDE58-D755-4A01-B777-66D91A6F0097}"/>
              </a:ext>
            </a:extLst>
          </p:cNvPr>
          <p:cNvGrpSpPr/>
          <p:nvPr/>
        </p:nvGrpSpPr>
        <p:grpSpPr>
          <a:xfrm>
            <a:off x="1518689" y="1260860"/>
            <a:ext cx="2100812" cy="2619885"/>
            <a:chOff x="828674" y="1021439"/>
            <a:chExt cx="2100812" cy="2619885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F106A6A-8F8F-4BD1-96F8-750FCDAB9468}"/>
                </a:ext>
              </a:extLst>
            </p:cNvPr>
            <p:cNvGrpSpPr/>
            <p:nvPr/>
          </p:nvGrpSpPr>
          <p:grpSpPr>
            <a:xfrm>
              <a:off x="828674" y="1021439"/>
              <a:ext cx="2100812" cy="2619885"/>
              <a:chOff x="828674" y="1021439"/>
              <a:chExt cx="2100812" cy="261988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12E4B2E-0FFB-496D-B5D8-07900CCD3B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8675" y="1021439"/>
                <a:ext cx="2100811" cy="130866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7E6E21B6-CFB5-480B-806E-80EB549FA3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8674" y="2330107"/>
                <a:ext cx="2100811" cy="1311217"/>
              </a:xfrm>
              <a:prstGeom prst="rect">
                <a:avLst/>
              </a:prstGeom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AE3E80E-FCD5-4D1E-82EB-743B175FFDB5}"/>
                </a:ext>
              </a:extLst>
            </p:cNvPr>
            <p:cNvSpPr txBox="1"/>
            <p:nvPr/>
          </p:nvSpPr>
          <p:spPr>
            <a:xfrm>
              <a:off x="2643733" y="2133183"/>
              <a:ext cx="28575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>
                  <a:solidFill>
                    <a:schemeClr val="bg1"/>
                  </a:solidFill>
                </a:rPr>
                <a:t>[1]</a:t>
              </a:r>
              <a:endParaRPr lang="en-GB" sz="7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0EC4BC0-2E3C-43A8-94E2-128D789F27F6}"/>
                </a:ext>
              </a:extLst>
            </p:cNvPr>
            <p:cNvSpPr txBox="1"/>
            <p:nvPr/>
          </p:nvSpPr>
          <p:spPr>
            <a:xfrm>
              <a:off x="2640558" y="3438137"/>
              <a:ext cx="28575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>
                  <a:solidFill>
                    <a:schemeClr val="bg1"/>
                  </a:solidFill>
                </a:rPr>
                <a:t>[2]</a:t>
              </a:r>
              <a:endParaRPr lang="en-GB" sz="7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117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87BC40-CB4F-461B-BCFB-FC6E4929DA17}"/>
              </a:ext>
            </a:extLst>
          </p:cNvPr>
          <p:cNvSpPr/>
          <p:nvPr/>
        </p:nvSpPr>
        <p:spPr>
          <a:xfrm>
            <a:off x="195146" y="3541500"/>
            <a:ext cx="846797" cy="903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itel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Pre-training on Walnuts</a:t>
            </a:r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E64FBF-36A7-4838-B371-E5323AB917E9}"/>
              </a:ext>
            </a:extLst>
          </p:cNvPr>
          <p:cNvSpPr/>
          <p:nvPr/>
        </p:nvSpPr>
        <p:spPr>
          <a:xfrm>
            <a:off x="7907936" y="3446909"/>
            <a:ext cx="846797" cy="903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87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5ABB3-C22B-4D23-AF84-ACD7315A4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393514"/>
            <a:ext cx="4910138" cy="732238"/>
          </a:xfrm>
        </p:spPr>
        <p:txBody>
          <a:bodyPr/>
          <a:lstStyle/>
          <a:p>
            <a:r>
              <a:rPr lang="en-US" sz="2400" dirty="0"/>
              <a:t>Training Setup for Pre-trained Models</a:t>
            </a:r>
            <a:endParaRPr lang="en-GB" sz="24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C8A172-B829-4CE2-9498-12595E41A8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Train shallower 30 layers MSD</a:t>
            </a:r>
          </a:p>
          <a:p>
            <a:pPr marL="702900" lvl="3" indent="-342900"/>
            <a:r>
              <a:rPr lang="en-US" dirty="0"/>
              <a:t>Training w/ 3 orbits (90k images, 30k targets)</a:t>
            </a:r>
          </a:p>
          <a:p>
            <a:pPr marL="702900" lvl="3" indent="-342900"/>
            <a:r>
              <a:rPr lang="en-US" dirty="0"/>
              <a:t>Fast Radial Sampling</a:t>
            </a:r>
          </a:p>
          <a:p>
            <a:pPr marL="702900" lvl="3" indent="-342900"/>
            <a:r>
              <a:rPr lang="en-US" dirty="0"/>
              <a:t>Exponential LR decrease (x0.01)</a:t>
            </a:r>
          </a:p>
          <a:p>
            <a:pPr marL="702900" lvl="3" indent="-342900"/>
            <a:r>
              <a:rPr lang="en-US" dirty="0"/>
              <a:t>50 epochs</a:t>
            </a:r>
          </a:p>
          <a:p>
            <a:pPr marL="702900" lvl="3" indent="-342900"/>
            <a:r>
              <a:rPr lang="en-US" dirty="0"/>
              <a:t>Flipping along vertical/horizontal axes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BF9EED-E173-4A09-9B60-72578098D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1682-EBB5-4930-B0AC-60CFD4BB9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8</a:t>
            </a:fld>
            <a:endParaRPr lang="en-GB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E1DB996-C1B6-4B73-AC70-3826446456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3" r="16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3326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5ABB3-C22B-4D23-AF84-ACD7315A4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Training Setup for Pre-trained Models</a:t>
            </a:r>
            <a:endParaRPr lang="en-GB" sz="24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C8A172-B829-4CE2-9498-12595E41A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 training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BF9EED-E173-4A09-9B60-72578098D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Midterm Presentation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1682-EBB5-4930-B0AC-60CFD4BB9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9</a:t>
            </a:fld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55B710-C45A-4B5D-8110-370B5A09AB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2x epochs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65DFB9F-2941-4550-8B80-B470B4363D37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Metrics convergence</a:t>
            </a:r>
            <a:endParaRPr lang="en-GB" dirty="0"/>
          </a:p>
        </p:txBody>
      </p:sp>
      <p:pic>
        <p:nvPicPr>
          <p:cNvPr id="18" name="Picture Placeholder 17" descr="Chart, bar chart&#10;&#10;Description automatically generated">
            <a:extLst>
              <a:ext uri="{FF2B5EF4-FFF2-40B4-BE49-F238E27FC236}">
                <a16:creationId xmlns:a16="http://schemas.microsoft.com/office/drawing/2014/main" id="{B7568C64-D952-4401-A7A0-B49CB628FDC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8" r="5169"/>
          <a:stretch/>
        </p:blipFill>
        <p:spPr>
          <a:xfrm>
            <a:off x="3314700" y="1943101"/>
            <a:ext cx="2393949" cy="2625298"/>
          </a:xfrm>
        </p:spPr>
      </p:pic>
      <p:pic>
        <p:nvPicPr>
          <p:cNvPr id="20" name="Picture Placeholder 19" descr="Chart, line chart&#10;&#10;Description automatically generated">
            <a:extLst>
              <a:ext uri="{FF2B5EF4-FFF2-40B4-BE49-F238E27FC236}">
                <a16:creationId xmlns:a16="http://schemas.microsoft.com/office/drawing/2014/main" id="{4B9A02D8-30F8-496F-84F1-E61701B2113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4" r="3647"/>
          <a:stretch/>
        </p:blipFill>
        <p:spPr>
          <a:xfrm>
            <a:off x="6045200" y="1943101"/>
            <a:ext cx="2451100" cy="2625298"/>
          </a:xfrm>
        </p:spPr>
      </p:pic>
      <p:pic>
        <p:nvPicPr>
          <p:cNvPr id="16" name="Picture Placeholder 15" descr="Chart, histogram&#10;&#10;Description automatically generated">
            <a:extLst>
              <a:ext uri="{FF2B5EF4-FFF2-40B4-BE49-F238E27FC236}">
                <a16:creationId xmlns:a16="http://schemas.microsoft.com/office/drawing/2014/main" id="{2C15ED3B-015A-41B8-9635-1A63EEC2097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" t="-151" r="7759"/>
          <a:stretch/>
        </p:blipFill>
        <p:spPr>
          <a:xfrm>
            <a:off x="577850" y="1939119"/>
            <a:ext cx="2330737" cy="2629280"/>
          </a:xfrm>
        </p:spPr>
      </p:pic>
    </p:spTree>
    <p:extLst>
      <p:ext uri="{BB962C8B-B14F-4D97-AF65-F5344CB8AC3E}">
        <p14:creationId xmlns:p14="http://schemas.microsoft.com/office/powerpoint/2010/main" val="284145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UeDualBranding">
  <a:themeElements>
    <a:clrScheme name="TUe_PPT_V2">
      <a:dk1>
        <a:sysClr val="windowText" lastClr="000000"/>
      </a:dk1>
      <a:lt1>
        <a:sysClr val="window" lastClr="FFFFFF"/>
      </a:lt1>
      <a:dk2>
        <a:srgbClr val="C81919"/>
      </a:dk2>
      <a:lt2>
        <a:srgbClr val="101073"/>
      </a:lt2>
      <a:accent1>
        <a:srgbClr val="C81919"/>
      </a:accent1>
      <a:accent2>
        <a:srgbClr val="9E9EB1"/>
      </a:accent2>
      <a:accent3>
        <a:srgbClr val="0092B5"/>
      </a:accent3>
      <a:accent4>
        <a:srgbClr val="FF9A00"/>
      </a:accent4>
      <a:accent5>
        <a:srgbClr val="101073"/>
      </a:accent5>
      <a:accent6>
        <a:srgbClr val="CEDF00"/>
      </a:accent6>
      <a:hlink>
        <a:srgbClr val="0563C1"/>
      </a:hlink>
      <a:folHlink>
        <a:srgbClr val="954F72"/>
      </a:folHlink>
    </a:clrScheme>
    <a:fontScheme name="TUe_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e_16x9dualbranding.potx" id="{AB7F9D55-3C84-482C-A58F-275DDE87CB68}" vid="{6ADB0BC7-4B3C-4318-943C-12783C50ACDC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</TotalTime>
  <Words>681</Words>
  <Application>Microsoft Office PowerPoint</Application>
  <PresentationFormat>On-screen Show (16:9)</PresentationFormat>
  <Paragraphs>127</Paragraphs>
  <Slides>23</Slides>
  <Notes>5</Notes>
  <HiddenSlides>3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TUeDualBranding</vt:lpstr>
      <vt:lpstr>Transfer Learning in Cone-Beam CT Artifact Reduction</vt:lpstr>
      <vt:lpstr>Data Acquisition &amp; Processing</vt:lpstr>
      <vt:lpstr>Radial Sampling on Walnuts</vt:lpstr>
      <vt:lpstr>Simulation of Artificial Cone-Beam Scans</vt:lpstr>
      <vt:lpstr>Simulation on Anthropomorphic Phantoms</vt:lpstr>
      <vt:lpstr>Open Dataset(s) …</vt:lpstr>
      <vt:lpstr>Pre-training on Walnuts</vt:lpstr>
      <vt:lpstr>Training Setup for Pre-trained Models</vt:lpstr>
      <vt:lpstr>Training Setup for Pre-trained Models</vt:lpstr>
      <vt:lpstr>Eval-time Discrepancies</vt:lpstr>
      <vt:lpstr>     Transfer Learning</vt:lpstr>
      <vt:lpstr>Layer norm, Scratch Walnut Training</vt:lpstr>
      <vt:lpstr>LOICV</vt:lpstr>
      <vt:lpstr>Layer Norm, Scratch Training</vt:lpstr>
      <vt:lpstr>Kernel std</vt:lpstr>
      <vt:lpstr>Layer std, Scratch Training</vt:lpstr>
      <vt:lpstr>Effects of dataset size</vt:lpstr>
      <vt:lpstr>Effects of dataset size (scratch)</vt:lpstr>
      <vt:lpstr>Effects of dataset size (transfer)</vt:lpstr>
      <vt:lpstr>Scratch Learning</vt:lpstr>
      <vt:lpstr>PowerPoint Presentation</vt:lpstr>
      <vt:lpstr>Logo – Dual branding: partnership logo’s</vt:lpstr>
      <vt:lpstr>Dual branding: partnership logo’s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Transfer Learning in Cone-Beam CT Artifact Reduction</dc:title>
  <dc:creator>Florian Delberghe</dc:creator>
  <cp:lastModifiedBy>Florian Delberghe</cp:lastModifiedBy>
  <cp:revision>17</cp:revision>
  <dcterms:created xsi:type="dcterms:W3CDTF">2020-12-16T10:36:22Z</dcterms:created>
  <dcterms:modified xsi:type="dcterms:W3CDTF">2020-12-17T13:10:58Z</dcterms:modified>
</cp:coreProperties>
</file>